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77" r:id="rId2"/>
    <p:sldId id="257" r:id="rId3"/>
    <p:sldId id="452" r:id="rId4"/>
    <p:sldId id="381" r:id="rId5"/>
    <p:sldId id="583" r:id="rId6"/>
    <p:sldId id="520" r:id="rId7"/>
    <p:sldId id="524" r:id="rId8"/>
    <p:sldId id="525" r:id="rId9"/>
    <p:sldId id="526" r:id="rId10"/>
    <p:sldId id="527" r:id="rId11"/>
    <p:sldId id="528" r:id="rId12"/>
    <p:sldId id="529" r:id="rId13"/>
    <p:sldId id="540" r:id="rId14"/>
    <p:sldId id="543" r:id="rId15"/>
    <p:sldId id="542" r:id="rId16"/>
    <p:sldId id="544" r:id="rId17"/>
    <p:sldId id="545" r:id="rId18"/>
    <p:sldId id="547" r:id="rId19"/>
    <p:sldId id="551" r:id="rId20"/>
    <p:sldId id="573" r:id="rId21"/>
    <p:sldId id="581" r:id="rId22"/>
    <p:sldId id="574" r:id="rId23"/>
    <p:sldId id="576" r:id="rId24"/>
    <p:sldId id="577" r:id="rId25"/>
    <p:sldId id="575" r:id="rId26"/>
    <p:sldId id="578" r:id="rId27"/>
    <p:sldId id="572" r:id="rId28"/>
    <p:sldId id="579" r:id="rId29"/>
    <p:sldId id="582" r:id="rId30"/>
    <p:sldId id="580" r:id="rId31"/>
    <p:sldId id="552" r:id="rId32"/>
    <p:sldId id="585" r:id="rId33"/>
    <p:sldId id="584" r:id="rId34"/>
    <p:sldId id="587" r:id="rId35"/>
    <p:sldId id="586" r:id="rId36"/>
    <p:sldId id="588" r:id="rId37"/>
    <p:sldId id="591" r:id="rId38"/>
    <p:sldId id="590" r:id="rId39"/>
    <p:sldId id="593" r:id="rId40"/>
    <p:sldId id="592" r:id="rId41"/>
    <p:sldId id="553" r:id="rId42"/>
    <p:sldId id="594" r:id="rId43"/>
    <p:sldId id="595" r:id="rId44"/>
    <p:sldId id="596" r:id="rId45"/>
    <p:sldId id="598" r:id="rId46"/>
    <p:sldId id="597" r:id="rId47"/>
    <p:sldId id="599" r:id="rId48"/>
    <p:sldId id="602" r:id="rId49"/>
    <p:sldId id="603" r:id="rId50"/>
    <p:sldId id="604" r:id="rId51"/>
    <p:sldId id="601" r:id="rId52"/>
    <p:sldId id="605" r:id="rId53"/>
    <p:sldId id="600" r:id="rId54"/>
    <p:sldId id="611" r:id="rId55"/>
    <p:sldId id="606" r:id="rId56"/>
    <p:sldId id="607" r:id="rId57"/>
    <p:sldId id="609" r:id="rId58"/>
    <p:sldId id="610" r:id="rId59"/>
    <p:sldId id="612" r:id="rId60"/>
    <p:sldId id="613" r:id="rId61"/>
    <p:sldId id="535" r:id="rId62"/>
    <p:sldId id="536" r:id="rId63"/>
    <p:sldId id="537" r:id="rId64"/>
    <p:sldId id="538" r:id="rId65"/>
    <p:sldId id="539" r:id="rId66"/>
    <p:sldId id="614" r:id="rId67"/>
    <p:sldId id="616" r:id="rId68"/>
    <p:sldId id="617" r:id="rId69"/>
    <p:sldId id="316" r:id="rId70"/>
    <p:sldId id="326" r:id="rId71"/>
    <p:sldId id="323" r:id="rId72"/>
    <p:sldId id="327" r:id="rId73"/>
    <p:sldId id="325" r:id="rId74"/>
    <p:sldId id="555" r:id="rId75"/>
    <p:sldId id="632" r:id="rId76"/>
    <p:sldId id="633" r:id="rId77"/>
    <p:sldId id="556" r:id="rId78"/>
    <p:sldId id="557" r:id="rId79"/>
    <p:sldId id="558" r:id="rId80"/>
    <p:sldId id="559" r:id="rId81"/>
    <p:sldId id="560" r:id="rId82"/>
    <p:sldId id="561" r:id="rId83"/>
    <p:sldId id="562" r:id="rId84"/>
    <p:sldId id="563" r:id="rId85"/>
    <p:sldId id="564" r:id="rId86"/>
    <p:sldId id="565" r:id="rId87"/>
    <p:sldId id="566" r:id="rId88"/>
    <p:sldId id="567" r:id="rId89"/>
    <p:sldId id="568" r:id="rId90"/>
    <p:sldId id="569" r:id="rId91"/>
    <p:sldId id="570" r:id="rId92"/>
    <p:sldId id="571" r:id="rId93"/>
    <p:sldId id="619" r:id="rId94"/>
    <p:sldId id="631" r:id="rId95"/>
    <p:sldId id="318" r:id="rId96"/>
    <p:sldId id="353" r:id="rId97"/>
    <p:sldId id="354" r:id="rId98"/>
    <p:sldId id="355" r:id="rId99"/>
    <p:sldId id="344" r:id="rId100"/>
    <p:sldId id="345" r:id="rId101"/>
    <p:sldId id="349" r:id="rId102"/>
    <p:sldId id="350" r:id="rId103"/>
    <p:sldId id="351" r:id="rId104"/>
    <p:sldId id="630" r:id="rId105"/>
    <p:sldId id="347" r:id="rId106"/>
    <p:sldId id="348" r:id="rId107"/>
    <p:sldId id="321" r:id="rId108"/>
    <p:sldId id="618" r:id="rId109"/>
    <p:sldId id="622" r:id="rId110"/>
    <p:sldId id="623" r:id="rId111"/>
    <p:sldId id="625" r:id="rId112"/>
    <p:sldId id="624" r:id="rId113"/>
    <p:sldId id="634" r:id="rId114"/>
    <p:sldId id="550" r:id="rId115"/>
    <p:sldId id="267" r:id="rId116"/>
    <p:sldId id="627" r:id="rId117"/>
    <p:sldId id="620" r:id="rId118"/>
    <p:sldId id="629" r:id="rId119"/>
    <p:sldId id="621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  <p14:sldId id="583"/>
          </p14:sldIdLst>
        </p14:section>
        <p14:section name="I.1. Previous lecture reminders" id="{FC4004CD-F4EF-46BA-BCA4-C872EA6A6BA2}">
          <p14:sldIdLst>
            <p14:sldId id="520"/>
            <p14:sldId id="524"/>
            <p14:sldId id="525"/>
            <p14:sldId id="526"/>
            <p14:sldId id="527"/>
            <p14:sldId id="528"/>
            <p14:sldId id="529"/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I.2. Issues with our Vanilla GAN" id="{71A3BBF8-7050-49CB-A824-FDE5FF12BD0F}">
          <p14:sldIdLst>
            <p14:sldId id="551"/>
            <p14:sldId id="573"/>
            <p14:sldId id="581"/>
            <p14:sldId id="574"/>
            <p14:sldId id="576"/>
            <p14:sldId id="577"/>
            <p14:sldId id="575"/>
            <p14:sldId id="578"/>
            <p14:sldId id="572"/>
            <p14:sldId id="579"/>
            <p14:sldId id="582"/>
            <p14:sldId id="580"/>
          </p14:sldIdLst>
        </p14:section>
        <p14:section name="II.1. Wasserstein distance" id="{A4DEEC57-EAB3-4ABD-87DF-F13D8C7D8221}">
          <p14:sldIdLst>
            <p14:sldId id="552"/>
            <p14:sldId id="585"/>
            <p14:sldId id="584"/>
            <p14:sldId id="587"/>
            <p14:sldId id="586"/>
            <p14:sldId id="588"/>
            <p14:sldId id="591"/>
            <p14:sldId id="590"/>
            <p14:sldId id="593"/>
            <p14:sldId id="592"/>
          </p14:sldIdLst>
        </p14:section>
        <p14:section name="II.2. Wasserstein distance in GANs" id="{754ABBD5-351B-44BD-A9D4-EF150C449378}">
          <p14:sldIdLst>
            <p14:sldId id="553"/>
            <p14:sldId id="594"/>
            <p14:sldId id="595"/>
            <p14:sldId id="596"/>
            <p14:sldId id="598"/>
            <p14:sldId id="597"/>
            <p14:sldId id="599"/>
            <p14:sldId id="602"/>
            <p14:sldId id="603"/>
            <p14:sldId id="604"/>
            <p14:sldId id="601"/>
            <p14:sldId id="605"/>
          </p14:sldIdLst>
        </p14:section>
        <p14:section name="II.3. Wasserstein GAN idea" id="{637F68DF-099E-48C6-B16A-69C40CB2DA26}">
          <p14:sldIdLst>
            <p14:sldId id="600"/>
            <p14:sldId id="611"/>
            <p14:sldId id="606"/>
            <p14:sldId id="607"/>
            <p14:sldId id="609"/>
            <p14:sldId id="610"/>
          </p14:sldIdLst>
        </p14:section>
        <p14:section name="II.4. Wasserstein GAN implementation" id="{7AC171B4-71A3-4969-A196-DCA8F35BE08E}">
          <p14:sldIdLst>
            <p14:sldId id="612"/>
            <p14:sldId id="613"/>
            <p14:sldId id="535"/>
            <p14:sldId id="536"/>
            <p14:sldId id="537"/>
            <p14:sldId id="538"/>
            <p14:sldId id="539"/>
            <p14:sldId id="614"/>
            <p14:sldId id="616"/>
            <p14:sldId id="617"/>
          </p14:sldIdLst>
        </p14:section>
        <p14:section name="III. More limits of GANs" id="{1604AAD0-4D3B-4EB5-9C0C-A5B5CAB3601F}">
          <p14:sldIdLst>
            <p14:sldId id="316"/>
            <p14:sldId id="326"/>
            <p14:sldId id="323"/>
            <p14:sldId id="327"/>
            <p14:sldId id="325"/>
          </p14:sldIdLst>
        </p14:section>
        <p14:section name="IV. Progressive GANs" id="{B1C86EDD-C451-4383-978E-59A496416F68}">
          <p14:sldIdLst>
            <p14:sldId id="555"/>
            <p14:sldId id="632"/>
            <p14:sldId id="633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V. Style GANs" id="{BC52E892-8E5E-4C8B-A43D-7AD391A8B645}">
          <p14:sldIdLst>
            <p14:sldId id="619"/>
            <p14:sldId id="631"/>
            <p14:sldId id="318"/>
            <p14:sldId id="353"/>
            <p14:sldId id="354"/>
            <p14:sldId id="355"/>
            <p14:sldId id="344"/>
            <p14:sldId id="345"/>
            <p14:sldId id="349"/>
            <p14:sldId id="350"/>
            <p14:sldId id="351"/>
            <p14:sldId id="630"/>
            <p14:sldId id="347"/>
            <p14:sldId id="348"/>
            <p14:sldId id="321"/>
          </p14:sldIdLst>
        </p14:section>
        <p14:section name="VI. Cycle GANs and other things" id="{D9D2394F-B319-44E9-9CC7-5B9E0BB90C33}">
          <p14:sldIdLst>
            <p14:sldId id="618"/>
          </p14:sldIdLst>
        </p14:section>
        <p14:section name="VII. GANs and ethics" id="{9AF0F53E-9579-464B-8D3E-3568E40B07A2}">
          <p14:sldIdLst>
            <p14:sldId id="622"/>
            <p14:sldId id="623"/>
            <p14:sldId id="625"/>
            <p14:sldId id="624"/>
          </p14:sldIdLst>
        </p14:section>
        <p14:section name="Diffusion models?" id="{02F8C888-A10D-4ED4-90E7-2F85562A1978}">
          <p14:sldIdLst>
            <p14:sldId id="634"/>
          </p14:sldIdLst>
        </p14:section>
        <p14:section name="Conclusion" id="{F32771D1-00C9-468B-921F-57B3DD4A3A9C}">
          <p14:sldIdLst>
            <p14:sldId id="550"/>
          </p14:sldIdLst>
        </p14:section>
        <p14:section name="References and watchlist" id="{217B8593-1CA5-408D-B198-A5E6ACAB5948}">
          <p14:sldIdLst>
            <p14:sldId id="267"/>
            <p14:sldId id="627"/>
            <p14:sldId id="620"/>
            <p14:sldId id="629"/>
            <p14:sldId id="6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173E6-FB60-4482-83A1-A2D0BF67586A}" v="1" dt="2023-03-23T12:25:10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442EF89-4FC3-4551-B8A6-A4179790B0F4}"/>
    <pc:docChg chg="undo custSel mod modSld modMainMaster">
      <pc:chgData name="Matthieu De Mari" userId="dfb708c9-d8dc-439f-9a3b-c772bf4a311c" providerId="ADAL" clId="{8442EF89-4FC3-4551-B8A6-A4179790B0F4}" dt="2022-10-31T05:55:19.216" v="239" actId="20577"/>
      <pc:docMkLst>
        <pc:docMk/>
      </pc:docMkLst>
      <pc:sldChg chg="modSp mod">
        <pc:chgData name="Matthieu De Mari" userId="dfb708c9-d8dc-439f-9a3b-c772bf4a311c" providerId="ADAL" clId="{8442EF89-4FC3-4551-B8A6-A4179790B0F4}" dt="2022-10-31T05:55:19.216" v="23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442EF89-4FC3-4551-B8A6-A4179790B0F4}" dt="2022-10-31T05:55:19.216" v="239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modSp mod">
        <pc:chgData name="Matthieu De Mari" userId="dfb708c9-d8dc-439f-9a3b-c772bf4a311c" providerId="ADAL" clId="{8442EF89-4FC3-4551-B8A6-A4179790B0F4}" dt="2022-10-31T05:45:28.901" v="235" actId="113"/>
        <pc:sldMkLst>
          <pc:docMk/>
          <pc:sldMk cId="1996190332" sldId="535"/>
        </pc:sldMkLst>
        <pc:spChg chg="mod">
          <ac:chgData name="Matthieu De Mari" userId="dfb708c9-d8dc-439f-9a3b-c772bf4a311c" providerId="ADAL" clId="{8442EF89-4FC3-4551-B8A6-A4179790B0F4}" dt="2022-10-31T05:45:28.901" v="235" actId="113"/>
          <ac:spMkLst>
            <pc:docMk/>
            <pc:sldMk cId="1996190332" sldId="535"/>
            <ac:spMk id="3" creationId="{BC78C647-9BF9-4C00-A1C6-907660028ADE}"/>
          </ac:spMkLst>
        </pc:spChg>
      </pc:sldChg>
      <pc:sldChg chg="modSp mod">
        <pc:chgData name="Matthieu De Mari" userId="dfb708c9-d8dc-439f-9a3b-c772bf4a311c" providerId="ADAL" clId="{8442EF89-4FC3-4551-B8A6-A4179790B0F4}" dt="2022-10-31T05:45:31.080" v="236" actId="113"/>
        <pc:sldMkLst>
          <pc:docMk/>
          <pc:sldMk cId="244511625" sldId="537"/>
        </pc:sldMkLst>
        <pc:spChg chg="mod">
          <ac:chgData name="Matthieu De Mari" userId="dfb708c9-d8dc-439f-9a3b-c772bf4a311c" providerId="ADAL" clId="{8442EF89-4FC3-4551-B8A6-A4179790B0F4}" dt="2022-10-31T05:45:31.080" v="236" actId="113"/>
          <ac:spMkLst>
            <pc:docMk/>
            <pc:sldMk cId="244511625" sldId="537"/>
            <ac:spMk id="3" creationId="{BC78C647-9BF9-4C00-A1C6-907660028ADE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32.067" v="93"/>
        <pc:sldMkLst>
          <pc:docMk/>
          <pc:sldMk cId="124480131" sldId="574"/>
        </pc:sldMkLst>
        <pc:spChg chg="del">
          <ac:chgData name="Matthieu De Mari" userId="dfb708c9-d8dc-439f-9a3b-c772bf4a311c" providerId="ADAL" clId="{8442EF89-4FC3-4551-B8A6-A4179790B0F4}" dt="2022-10-31T05:40:30.250" v="91" actId="478"/>
          <ac:spMkLst>
            <pc:docMk/>
            <pc:sldMk cId="124480131" sldId="574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31.807" v="92" actId="478"/>
          <ac:spMkLst>
            <pc:docMk/>
            <pc:sldMk cId="124480131" sldId="574"/>
            <ac:spMk id="7" creationId="{142DDA91-7A30-B5C4-8B43-760C90D869F9}"/>
          </ac:spMkLst>
        </pc:spChg>
        <pc:spChg chg="add mod">
          <ac:chgData name="Matthieu De Mari" userId="dfb708c9-d8dc-439f-9a3b-c772bf4a311c" providerId="ADAL" clId="{8442EF89-4FC3-4551-B8A6-A4179790B0F4}" dt="2022-10-31T05:40:32.067" v="93"/>
          <ac:spMkLst>
            <pc:docMk/>
            <pc:sldMk cId="124480131" sldId="574"/>
            <ac:spMk id="8" creationId="{1737073E-BD2C-F8C8-437D-02E92BB63759}"/>
          </ac:spMkLst>
        </pc:spChg>
      </pc:sldChg>
      <pc:sldChg chg="modSp mod">
        <pc:chgData name="Matthieu De Mari" userId="dfb708c9-d8dc-439f-9a3b-c772bf4a311c" providerId="ADAL" clId="{8442EF89-4FC3-4551-B8A6-A4179790B0F4}" dt="2022-10-31T05:40:11.954" v="84" actId="14100"/>
        <pc:sldMkLst>
          <pc:docMk/>
          <pc:sldMk cId="1808545269" sldId="575"/>
        </pc:sldMkLst>
        <pc:spChg chg="mod">
          <ac:chgData name="Matthieu De Mari" userId="dfb708c9-d8dc-439f-9a3b-c772bf4a311c" providerId="ADAL" clId="{8442EF89-4FC3-4551-B8A6-A4179790B0F4}" dt="2022-10-31T05:40:11.954" v="84" actId="14100"/>
          <ac:spMkLst>
            <pc:docMk/>
            <pc:sldMk cId="1808545269" sldId="575"/>
            <ac:spMk id="4" creationId="{ABD88AC3-25BE-474D-A283-1E90426E3DAA}"/>
          </ac:spMkLst>
        </pc:spChg>
        <pc:picChg chg="mod">
          <ac:chgData name="Matthieu De Mari" userId="dfb708c9-d8dc-439f-9a3b-c772bf4a311c" providerId="ADAL" clId="{8442EF89-4FC3-4551-B8A6-A4179790B0F4}" dt="2022-10-31T05:40:07.010" v="83" actId="1036"/>
          <ac:picMkLst>
            <pc:docMk/>
            <pc:sldMk cId="1808545269" sldId="575"/>
            <ac:picMk id="7" creationId="{2EEFF9C5-1FE5-44B1-8873-15FC6BC173D6}"/>
          </ac:picMkLst>
        </pc:picChg>
      </pc:sldChg>
      <pc:sldChg chg="addSp delSp modSp mod">
        <pc:chgData name="Matthieu De Mari" userId="dfb708c9-d8dc-439f-9a3b-c772bf4a311c" providerId="ADAL" clId="{8442EF89-4FC3-4551-B8A6-A4179790B0F4}" dt="2022-10-31T05:40:26.492" v="90"/>
        <pc:sldMkLst>
          <pc:docMk/>
          <pc:sldMk cId="2543801564" sldId="576"/>
        </pc:sldMkLst>
        <pc:spChg chg="del">
          <ac:chgData name="Matthieu De Mari" userId="dfb708c9-d8dc-439f-9a3b-c772bf4a311c" providerId="ADAL" clId="{8442EF89-4FC3-4551-B8A6-A4179790B0F4}" dt="2022-10-31T05:40:22.273" v="88" actId="478"/>
          <ac:spMkLst>
            <pc:docMk/>
            <pc:sldMk cId="2543801564" sldId="576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26.104" v="89" actId="478"/>
          <ac:spMkLst>
            <pc:docMk/>
            <pc:sldMk cId="2543801564" sldId="576"/>
            <ac:spMk id="6" creationId="{5DBA1751-768D-82AF-DC5C-6990B39F898E}"/>
          </ac:spMkLst>
        </pc:spChg>
        <pc:spChg chg="add mod">
          <ac:chgData name="Matthieu De Mari" userId="dfb708c9-d8dc-439f-9a3b-c772bf4a311c" providerId="ADAL" clId="{8442EF89-4FC3-4551-B8A6-A4179790B0F4}" dt="2022-10-31T05:40:26.492" v="90"/>
          <ac:spMkLst>
            <pc:docMk/>
            <pc:sldMk cId="2543801564" sldId="576"/>
            <ac:spMk id="9" creationId="{BC4EE62F-8684-DF88-7725-FDB354746828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18.624" v="87"/>
        <pc:sldMkLst>
          <pc:docMk/>
          <pc:sldMk cId="2796165928" sldId="577"/>
        </pc:sldMkLst>
        <pc:spChg chg="del">
          <ac:chgData name="Matthieu De Mari" userId="dfb708c9-d8dc-439f-9a3b-c772bf4a311c" providerId="ADAL" clId="{8442EF89-4FC3-4551-B8A6-A4179790B0F4}" dt="2022-10-31T05:40:16.611" v="85" actId="478"/>
          <ac:spMkLst>
            <pc:docMk/>
            <pc:sldMk cId="2796165928" sldId="577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18.350" v="86" actId="478"/>
          <ac:spMkLst>
            <pc:docMk/>
            <pc:sldMk cId="2796165928" sldId="577"/>
            <ac:spMk id="10" creationId="{032BC660-404A-F405-B6E3-08B48CCFAD26}"/>
          </ac:spMkLst>
        </pc:spChg>
        <pc:spChg chg="add mod">
          <ac:chgData name="Matthieu De Mari" userId="dfb708c9-d8dc-439f-9a3b-c772bf4a311c" providerId="ADAL" clId="{8442EF89-4FC3-4551-B8A6-A4179790B0F4}" dt="2022-10-31T05:40:18.624" v="87"/>
          <ac:spMkLst>
            <pc:docMk/>
            <pc:sldMk cId="2796165928" sldId="577"/>
            <ac:spMk id="11" creationId="{43A0ACDE-BB4E-4777-EB74-E2CD1EB1645C}"/>
          </ac:spMkLst>
        </pc:spChg>
      </pc:sldChg>
      <pc:sldChg chg="modSp mod">
        <pc:chgData name="Matthieu De Mari" userId="dfb708c9-d8dc-439f-9a3b-c772bf4a311c" providerId="ADAL" clId="{8442EF89-4FC3-4551-B8A6-A4179790B0F4}" dt="2022-10-31T05:39:48.846" v="51" actId="20577"/>
        <pc:sldMkLst>
          <pc:docMk/>
          <pc:sldMk cId="2048622479" sldId="578"/>
        </pc:sldMkLst>
        <pc:spChg chg="mod">
          <ac:chgData name="Matthieu De Mari" userId="dfb708c9-d8dc-439f-9a3b-c772bf4a311c" providerId="ADAL" clId="{8442EF89-4FC3-4551-B8A6-A4179790B0F4}" dt="2022-10-31T05:39:48.846" v="51" actId="20577"/>
          <ac:spMkLst>
            <pc:docMk/>
            <pc:sldMk cId="2048622479" sldId="578"/>
            <ac:spMk id="4" creationId="{ABD88AC3-25BE-474D-A283-1E90426E3DAA}"/>
          </ac:spMkLst>
        </pc:spChg>
      </pc:sldChg>
      <pc:sldChg chg="modSp mod">
        <pc:chgData name="Matthieu De Mari" userId="dfb708c9-d8dc-439f-9a3b-c772bf4a311c" providerId="ADAL" clId="{8442EF89-4FC3-4551-B8A6-A4179790B0F4}" dt="2022-10-31T05:41:22.692" v="122"/>
        <pc:sldMkLst>
          <pc:docMk/>
          <pc:sldMk cId="1749337622" sldId="580"/>
        </pc:sldMkLst>
        <pc:spChg chg="mod">
          <ac:chgData name="Matthieu De Mari" userId="dfb708c9-d8dc-439f-9a3b-c772bf4a311c" providerId="ADAL" clId="{8442EF89-4FC3-4551-B8A6-A4179790B0F4}" dt="2022-10-31T05:41:22.692" v="122"/>
          <ac:spMkLst>
            <pc:docMk/>
            <pc:sldMk cId="1749337622" sldId="580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1:17.786" v="121" actId="20577"/>
        <pc:sldMkLst>
          <pc:docMk/>
          <pc:sldMk cId="3728973502" sldId="582"/>
        </pc:sldMkLst>
        <pc:spChg chg="mod">
          <ac:chgData name="Matthieu De Mari" userId="dfb708c9-d8dc-439f-9a3b-c772bf4a311c" providerId="ADAL" clId="{8442EF89-4FC3-4551-B8A6-A4179790B0F4}" dt="2022-10-31T05:41:17.786" v="121" actId="20577"/>
          <ac:spMkLst>
            <pc:docMk/>
            <pc:sldMk cId="3728973502" sldId="582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4:01.977" v="189" actId="114"/>
        <pc:sldMkLst>
          <pc:docMk/>
          <pc:sldMk cId="3679996451" sldId="592"/>
        </pc:sldMkLst>
        <pc:spChg chg="mod">
          <ac:chgData name="Matthieu De Mari" userId="dfb708c9-d8dc-439f-9a3b-c772bf4a311c" providerId="ADAL" clId="{8442EF89-4FC3-4551-B8A6-A4179790B0F4}" dt="2022-10-31T05:44:01.977" v="189" actId="114"/>
          <ac:spMkLst>
            <pc:docMk/>
            <pc:sldMk cId="3679996451" sldId="592"/>
            <ac:spMk id="3" creationId="{DC93BAC5-2CAA-457D-8C82-452B814744F3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3:57.179" v="188" actId="114"/>
        <pc:sldMkLst>
          <pc:docMk/>
          <pc:sldMk cId="939904544" sldId="593"/>
        </pc:sldMkLst>
        <pc:spChg chg="del mod">
          <ac:chgData name="Matthieu De Mari" userId="dfb708c9-d8dc-439f-9a3b-c772bf4a311c" providerId="ADAL" clId="{8442EF89-4FC3-4551-B8A6-A4179790B0F4}" dt="2022-10-31T05:43:43.375" v="182" actId="478"/>
          <ac:spMkLst>
            <pc:docMk/>
            <pc:sldMk cId="939904544" sldId="593"/>
            <ac:spMk id="3" creationId="{DC93BAC5-2CAA-457D-8C82-452B814744F3}"/>
          </ac:spMkLst>
        </pc:spChg>
        <pc:spChg chg="add del mod">
          <ac:chgData name="Matthieu De Mari" userId="dfb708c9-d8dc-439f-9a3b-c772bf4a311c" providerId="ADAL" clId="{8442EF89-4FC3-4551-B8A6-A4179790B0F4}" dt="2022-10-31T05:43:45.479" v="183" actId="478"/>
          <ac:spMkLst>
            <pc:docMk/>
            <pc:sldMk cId="939904544" sldId="593"/>
            <ac:spMk id="5" creationId="{128AC4F3-26E2-0CA3-EEBE-B7F39C28F3CA}"/>
          </ac:spMkLst>
        </pc:spChg>
        <pc:spChg chg="add mod">
          <ac:chgData name="Matthieu De Mari" userId="dfb708c9-d8dc-439f-9a3b-c772bf4a311c" providerId="ADAL" clId="{8442EF89-4FC3-4551-B8A6-A4179790B0F4}" dt="2022-10-31T05:43:57.179" v="188" actId="114"/>
          <ac:spMkLst>
            <pc:docMk/>
            <pc:sldMk cId="939904544" sldId="593"/>
            <ac:spMk id="6" creationId="{C1114BCD-4E3F-E548-ADD7-82871E5CEC40}"/>
          </ac:spMkLst>
        </pc:spChg>
      </pc:sldChg>
      <pc:sldChg chg="modSp">
        <pc:chgData name="Matthieu De Mari" userId="dfb708c9-d8dc-439f-9a3b-c772bf4a311c" providerId="ADAL" clId="{8442EF89-4FC3-4551-B8A6-A4179790B0F4}" dt="2022-10-31T05:44:24.328" v="196" actId="20577"/>
        <pc:sldMkLst>
          <pc:docMk/>
          <pc:sldMk cId="3159996535" sldId="600"/>
        </pc:sldMkLst>
        <pc:spChg chg="mod">
          <ac:chgData name="Matthieu De Mari" userId="dfb708c9-d8dc-439f-9a3b-c772bf4a311c" providerId="ADAL" clId="{8442EF89-4FC3-4551-B8A6-A4179790B0F4}" dt="2022-10-31T05:44:24.328" v="196" actId="20577"/>
          <ac:spMkLst>
            <pc:docMk/>
            <pc:sldMk cId="3159996535" sldId="600"/>
            <ac:spMk id="6" creationId="{2B7C7576-CCA5-43A2-985A-E2658DC6087F}"/>
          </ac:spMkLst>
        </pc:spChg>
      </pc:sldChg>
      <pc:sldChg chg="modSp mod">
        <pc:chgData name="Matthieu De Mari" userId="dfb708c9-d8dc-439f-9a3b-c772bf4a311c" providerId="ADAL" clId="{8442EF89-4FC3-4551-B8A6-A4179790B0F4}" dt="2022-10-31T05:45:11.639" v="233" actId="20577"/>
        <pc:sldMkLst>
          <pc:docMk/>
          <pc:sldMk cId="1734242267" sldId="609"/>
        </pc:sldMkLst>
        <pc:spChg chg="mod">
          <ac:chgData name="Matthieu De Mari" userId="dfb708c9-d8dc-439f-9a3b-c772bf4a311c" providerId="ADAL" clId="{8442EF89-4FC3-4551-B8A6-A4179790B0F4}" dt="2022-10-31T05:45:11.639" v="233" actId="20577"/>
          <ac:spMkLst>
            <pc:docMk/>
            <pc:sldMk cId="1734242267" sldId="609"/>
            <ac:spMk id="3" creationId="{25CF774C-4284-4581-9E63-3E8A8D9A9BBF}"/>
          </ac:spMkLst>
        </pc:spChg>
      </pc:sldChg>
      <pc:sldChg chg="modSp mod">
        <pc:chgData name="Matthieu De Mari" userId="dfb708c9-d8dc-439f-9a3b-c772bf4a311c" providerId="ADAL" clId="{8442EF89-4FC3-4551-B8A6-A4179790B0F4}" dt="2022-10-31T05:45:21.081" v="234" actId="33524"/>
        <pc:sldMkLst>
          <pc:docMk/>
          <pc:sldMk cId="1517182271" sldId="612"/>
        </pc:sldMkLst>
        <pc:spChg chg="mod">
          <ac:chgData name="Matthieu De Mari" userId="dfb708c9-d8dc-439f-9a3b-c772bf4a311c" providerId="ADAL" clId="{8442EF89-4FC3-4551-B8A6-A4179790B0F4}" dt="2022-10-31T05:45:21.081" v="234" actId="33524"/>
          <ac:spMkLst>
            <pc:docMk/>
            <pc:sldMk cId="1517182271" sldId="612"/>
            <ac:spMk id="9" creationId="{0210E3DC-2EE7-46E3-96F4-571D91B22009}"/>
          </ac:spMkLst>
        </pc:spChg>
      </pc:sldChg>
      <pc:sldChg chg="modSp mod">
        <pc:chgData name="Matthieu De Mari" userId="dfb708c9-d8dc-439f-9a3b-c772bf4a311c" providerId="ADAL" clId="{8442EF89-4FC3-4551-B8A6-A4179790B0F4}" dt="2022-10-31T05:42:58.060" v="174" actId="20577"/>
        <pc:sldMkLst>
          <pc:docMk/>
          <pc:sldMk cId="467670258" sldId="620"/>
        </pc:sldMkLst>
        <pc:spChg chg="mod">
          <ac:chgData name="Matthieu De Mari" userId="dfb708c9-d8dc-439f-9a3b-c772bf4a311c" providerId="ADAL" clId="{8442EF89-4FC3-4551-B8A6-A4179790B0F4}" dt="2022-10-31T05:42:58.060" v="174" actId="20577"/>
          <ac:spMkLst>
            <pc:docMk/>
            <pc:sldMk cId="467670258" sldId="620"/>
            <ac:spMk id="3" creationId="{C71C8DD6-14D1-44DF-9843-EFEDF44E39A2}"/>
          </ac:spMkLst>
        </pc:spChg>
      </pc:sldChg>
      <pc:sldMasterChg chg="addSp mod">
        <pc:chgData name="Matthieu De Mari" userId="dfb708c9-d8dc-439f-9a3b-c772bf4a311c" providerId="ADAL" clId="{8442EF89-4FC3-4551-B8A6-A4179790B0F4}" dt="2022-10-31T05:39:08.596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9" creationId="{49539F3C-51E1-E9A5-3254-8977BBEA5105}"/>
          </ac:spMkLst>
        </pc:spChg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10" creationId="{15A27FC1-5789-6CB6-FF31-59A3311F4711}"/>
          </ac:spMkLst>
        </pc:spChg>
      </pc:sldMasterChg>
    </pc:docChg>
  </pc:docChgLst>
  <pc:docChgLst>
    <pc:chgData name="Matthieu De Mari" userId="dfb708c9-d8dc-439f-9a3b-c772bf4a311c" providerId="ADAL" clId="{AABC7B48-A1C3-420B-8CBF-C9F79FB0E983}"/>
    <pc:docChg chg="modSld">
      <pc:chgData name="Matthieu De Mari" userId="dfb708c9-d8dc-439f-9a3b-c772bf4a311c" providerId="ADAL" clId="{AABC7B48-A1C3-420B-8CBF-C9F79FB0E983}" dt="2023-01-26T07:16:40.120" v="5" actId="20577"/>
      <pc:docMkLst>
        <pc:docMk/>
      </pc:docMkLst>
      <pc:sldChg chg="modSp mod">
        <pc:chgData name="Matthieu De Mari" userId="dfb708c9-d8dc-439f-9a3b-c772bf4a311c" providerId="ADAL" clId="{AABC7B48-A1C3-420B-8CBF-C9F79FB0E983}" dt="2023-01-26T07:16:40.120" v="5" actId="20577"/>
        <pc:sldMkLst>
          <pc:docMk/>
          <pc:sldMk cId="40441892" sldId="628"/>
        </pc:sldMkLst>
        <pc:spChg chg="mod">
          <ac:chgData name="Matthieu De Mari" userId="dfb708c9-d8dc-439f-9a3b-c772bf4a311c" providerId="ADAL" clId="{AABC7B48-A1C3-420B-8CBF-C9F79FB0E983}" dt="2023-01-26T07:16:40.120" v="5" actId="20577"/>
          <ac:spMkLst>
            <pc:docMk/>
            <pc:sldMk cId="40441892" sldId="628"/>
            <ac:spMk id="3" creationId="{224DE418-5082-4DD8-98DA-CBA97730ABB3}"/>
          </ac:spMkLst>
        </pc:spChg>
      </pc:sldChg>
      <pc:sldChg chg="modSp mod">
        <pc:chgData name="Matthieu De Mari" userId="dfb708c9-d8dc-439f-9a3b-c772bf4a311c" providerId="ADAL" clId="{AABC7B48-A1C3-420B-8CBF-C9F79FB0E983}" dt="2023-01-26T07:16:34.678" v="1" actId="21"/>
        <pc:sldMkLst>
          <pc:docMk/>
          <pc:sldMk cId="3462067249" sldId="629"/>
        </pc:sldMkLst>
        <pc:spChg chg="mod">
          <ac:chgData name="Matthieu De Mari" userId="dfb708c9-d8dc-439f-9a3b-c772bf4a311c" providerId="ADAL" clId="{AABC7B48-A1C3-420B-8CBF-C9F79FB0E983}" dt="2023-01-26T07:16:34.678" v="1" actId="21"/>
          <ac:spMkLst>
            <pc:docMk/>
            <pc:sldMk cId="3462067249" sldId="629"/>
            <ac:spMk id="3" creationId="{224DE418-5082-4DD8-98DA-CBA97730ABB3}"/>
          </ac:spMkLst>
        </pc:spChg>
      </pc:sldChg>
    </pc:docChg>
  </pc:docChgLst>
  <pc:docChgLst>
    <pc:chgData name="Matthieu De Mari" userId="dfb708c9-d8dc-439f-9a3b-c772bf4a311c" providerId="ADAL" clId="{509173E6-FB60-4482-83A1-A2D0BF67586A}"/>
    <pc:docChg chg="custSel addSld modSld addSection modSection">
      <pc:chgData name="Matthieu De Mari" userId="dfb708c9-d8dc-439f-9a3b-c772bf4a311c" providerId="ADAL" clId="{509173E6-FB60-4482-83A1-A2D0BF67586A}" dt="2023-03-23T12:26:53.182" v="282" actId="20577"/>
      <pc:docMkLst>
        <pc:docMk/>
      </pc:docMkLst>
      <pc:sldChg chg="addSp delSp modSp new mod modClrScheme chgLayout">
        <pc:chgData name="Matthieu De Mari" userId="dfb708c9-d8dc-439f-9a3b-c772bf4a311c" providerId="ADAL" clId="{509173E6-FB60-4482-83A1-A2D0BF67586A}" dt="2023-03-23T12:26:53.182" v="282" actId="20577"/>
        <pc:sldMkLst>
          <pc:docMk/>
          <pc:sldMk cId="1534654065" sldId="634"/>
        </pc:sldMkLst>
        <pc:spChg chg="mod ord">
          <ac:chgData name="Matthieu De Mari" userId="dfb708c9-d8dc-439f-9a3b-c772bf4a311c" providerId="ADAL" clId="{509173E6-FB60-4482-83A1-A2D0BF67586A}" dt="2023-03-23T12:25:24.179" v="41" actId="700"/>
          <ac:spMkLst>
            <pc:docMk/>
            <pc:sldMk cId="1534654065" sldId="634"/>
            <ac:spMk id="2" creationId="{97475768-61BB-530B-8C16-72305FCD704F}"/>
          </ac:spMkLst>
        </pc:spChg>
        <pc:spChg chg="del">
          <ac:chgData name="Matthieu De Mari" userId="dfb708c9-d8dc-439f-9a3b-c772bf4a311c" providerId="ADAL" clId="{509173E6-FB60-4482-83A1-A2D0BF67586A}" dt="2023-03-23T12:24:47.145" v="32" actId="478"/>
          <ac:spMkLst>
            <pc:docMk/>
            <pc:sldMk cId="1534654065" sldId="634"/>
            <ac:spMk id="3" creationId="{59E4E96E-4369-CBEA-1911-7D3FB4C388F7}"/>
          </ac:spMkLst>
        </pc:spChg>
        <pc:spChg chg="add mod ord">
          <ac:chgData name="Matthieu De Mari" userId="dfb708c9-d8dc-439f-9a3b-c772bf4a311c" providerId="ADAL" clId="{509173E6-FB60-4482-83A1-A2D0BF67586A}" dt="2023-03-23T12:26:53.182" v="282" actId="20577"/>
          <ac:spMkLst>
            <pc:docMk/>
            <pc:sldMk cId="1534654065" sldId="634"/>
            <ac:spMk id="6" creationId="{0A8CA8D5-B114-40DC-EC08-E64663E682C7}"/>
          </ac:spMkLst>
        </pc:spChg>
        <pc:spChg chg="add del mod ord">
          <ac:chgData name="Matthieu De Mari" userId="dfb708c9-d8dc-439f-9a3b-c772bf4a311c" providerId="ADAL" clId="{509173E6-FB60-4482-83A1-A2D0BF67586A}" dt="2023-03-23T12:25:26.342" v="42" actId="478"/>
          <ac:spMkLst>
            <pc:docMk/>
            <pc:sldMk cId="1534654065" sldId="634"/>
            <ac:spMk id="7" creationId="{763D50E5-AF1A-0DA2-8F14-535846858F47}"/>
          </ac:spMkLst>
        </pc:spChg>
        <pc:picChg chg="add mod">
          <ac:chgData name="Matthieu De Mari" userId="dfb708c9-d8dc-439f-9a3b-c772bf4a311c" providerId="ADAL" clId="{509173E6-FB60-4482-83A1-A2D0BF67586A}" dt="2023-03-23T12:25:21.767" v="40" actId="1076"/>
          <ac:picMkLst>
            <pc:docMk/>
            <pc:sldMk cId="1534654065" sldId="634"/>
            <ac:picMk id="5" creationId="{B7BA3FA9-3C04-9D70-6A09-1E5036CDED36}"/>
          </ac:picMkLst>
        </pc:picChg>
      </pc:sldChg>
    </pc:docChg>
  </pc:docChgLst>
  <pc:docChgLst>
    <pc:chgData name="Matthieu De Mari" userId="dfb708c9-d8dc-439f-9a3b-c772bf4a311c" providerId="ADAL" clId="{C6F09D13-9B35-41B7-8FE5-8389894726CD}"/>
    <pc:docChg chg="delSld modSld modSection">
      <pc:chgData name="Matthieu De Mari" userId="dfb708c9-d8dc-439f-9a3b-c772bf4a311c" providerId="ADAL" clId="{C6F09D13-9B35-41B7-8FE5-8389894726CD}" dt="2023-02-26T10:48:06.642" v="6" actId="47"/>
      <pc:docMkLst>
        <pc:docMk/>
      </pc:docMkLst>
      <pc:sldChg chg="modSp mod">
        <pc:chgData name="Matthieu De Mari" userId="dfb708c9-d8dc-439f-9a3b-c772bf4a311c" providerId="ADAL" clId="{C6F09D13-9B35-41B7-8FE5-8389894726CD}" dt="2023-02-26T10:47:27.535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C6F09D13-9B35-41B7-8FE5-8389894726CD}" dt="2023-02-26T10:47:27.535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C6F09D13-9B35-41B7-8FE5-8389894726CD}" dt="2023-02-26T10:47:24.948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C6F09D13-9B35-41B7-8FE5-8389894726CD}" dt="2023-02-26T10:47:24.948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C6F09D13-9B35-41B7-8FE5-8389894726CD}" dt="2023-02-26T10:47:29.673" v="5" actId="20577"/>
        <pc:sldMkLst>
          <pc:docMk/>
          <pc:sldMk cId="2226856894" sldId="452"/>
        </pc:sldMkLst>
        <pc:spChg chg="mod">
          <ac:chgData name="Matthieu De Mari" userId="dfb708c9-d8dc-439f-9a3b-c772bf4a311c" providerId="ADAL" clId="{C6F09D13-9B35-41B7-8FE5-8389894726CD}" dt="2023-02-26T10:47:29.673" v="5" actId="20577"/>
          <ac:spMkLst>
            <pc:docMk/>
            <pc:sldMk cId="2226856894" sldId="452"/>
            <ac:spMk id="2" creationId="{49D40417-A4D3-4CE8-96E7-708E2439AE7B}"/>
          </ac:spMkLst>
        </pc:spChg>
      </pc:sldChg>
      <pc:sldChg chg="del">
        <pc:chgData name="Matthieu De Mari" userId="dfb708c9-d8dc-439f-9a3b-c772bf4a311c" providerId="ADAL" clId="{C6F09D13-9B35-41B7-8FE5-8389894726CD}" dt="2023-02-26T10:48:06.642" v="6" actId="47"/>
        <pc:sldMkLst>
          <pc:docMk/>
          <pc:sldMk cId="40441892" sldId="62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0517A-EF8D-4C8C-80D6-3D236B4F1D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A3777-B4C2-4E95-80E4-3D6CECB19E45}">
      <dgm:prSet phldrT="[Text]"/>
      <dgm:spPr/>
      <dgm:t>
        <a:bodyPr/>
        <a:lstStyle/>
        <a:p>
          <a:r>
            <a:rPr lang="en-US" dirty="0"/>
            <a:t>G1 – 4x4 images (coarse details)</a:t>
          </a:r>
          <a:endParaRPr lang="en-GB" dirty="0"/>
        </a:p>
      </dgm:t>
    </dgm:pt>
    <dgm:pt modelId="{72C8228D-A6E9-4489-BF89-02DC87C25240}" type="parTrans" cxnId="{AAD4BAFF-E66D-4F98-9E06-028869E6946D}">
      <dgm:prSet/>
      <dgm:spPr/>
      <dgm:t>
        <a:bodyPr/>
        <a:lstStyle/>
        <a:p>
          <a:endParaRPr lang="en-GB"/>
        </a:p>
      </dgm:t>
    </dgm:pt>
    <dgm:pt modelId="{5D1E7733-0B65-4A14-A209-A4CAD4935D78}" type="sibTrans" cxnId="{AAD4BAFF-E66D-4F98-9E06-028869E6946D}">
      <dgm:prSet/>
      <dgm:spPr/>
      <dgm:t>
        <a:bodyPr/>
        <a:lstStyle/>
        <a:p>
          <a:endParaRPr lang="en-GB"/>
        </a:p>
      </dgm:t>
    </dgm:pt>
    <dgm:pt modelId="{BC56E959-E735-4844-A16A-4500F137D61C}">
      <dgm:prSet phldrT="[Text]" custT="1"/>
      <dgm:spPr/>
      <dgm:t>
        <a:bodyPr/>
        <a:lstStyle/>
        <a:p>
          <a:r>
            <a:rPr lang="en-US" sz="1400" dirty="0"/>
            <a:t>Starting point</a:t>
          </a:r>
          <a:endParaRPr lang="en-GB" sz="1400" dirty="0"/>
        </a:p>
      </dgm:t>
    </dgm:pt>
    <dgm:pt modelId="{F85D062B-072F-4541-9E35-C484A10128E9}" type="parTrans" cxnId="{3269BB0C-2920-44B5-8C88-52BEC33AABEC}">
      <dgm:prSet/>
      <dgm:spPr/>
      <dgm:t>
        <a:bodyPr/>
        <a:lstStyle/>
        <a:p>
          <a:endParaRPr lang="en-GB"/>
        </a:p>
      </dgm:t>
    </dgm:pt>
    <dgm:pt modelId="{3CE8B780-AD47-4D06-8831-EC0BA3DFA9C9}" type="sibTrans" cxnId="{3269BB0C-2920-44B5-8C88-52BEC33AABEC}">
      <dgm:prSet/>
      <dgm:spPr/>
      <dgm:t>
        <a:bodyPr/>
        <a:lstStyle/>
        <a:p>
          <a:endParaRPr lang="en-GB"/>
        </a:p>
      </dgm:t>
    </dgm:pt>
    <dgm:pt modelId="{DFF868DE-CFDB-404A-9DD6-72B11FDAE282}">
      <dgm:prSet phldrT="[Text]"/>
      <dgm:spPr/>
      <dgm:t>
        <a:bodyPr/>
        <a:lstStyle/>
        <a:p>
          <a:r>
            <a:rPr lang="en-US" dirty="0"/>
            <a:t>G2 reuses G1 to produce 8x8 images, with more and finer details</a:t>
          </a:r>
          <a:endParaRPr lang="en-GB" dirty="0"/>
        </a:p>
      </dgm:t>
    </dgm:pt>
    <dgm:pt modelId="{107CD6E4-0A17-4F98-AEB0-1493B0218192}" type="parTrans" cxnId="{67899C9A-B871-450F-A192-6D436F75FE1E}">
      <dgm:prSet/>
      <dgm:spPr/>
      <dgm:t>
        <a:bodyPr/>
        <a:lstStyle/>
        <a:p>
          <a:endParaRPr lang="en-GB"/>
        </a:p>
      </dgm:t>
    </dgm:pt>
    <dgm:pt modelId="{5CA233EB-4110-42E1-86B7-C4D4E7483D57}" type="sibTrans" cxnId="{67899C9A-B871-450F-A192-6D436F75FE1E}">
      <dgm:prSet/>
      <dgm:spPr/>
      <dgm:t>
        <a:bodyPr/>
        <a:lstStyle/>
        <a:p>
          <a:endParaRPr lang="en-GB"/>
        </a:p>
      </dgm:t>
    </dgm:pt>
    <dgm:pt modelId="{E5992B74-D873-46D6-A024-FC586CB7B82B}">
      <dgm:prSet phldrT="[Text]" custT="1"/>
      <dgm:spPr/>
      <dgm:t>
        <a:bodyPr/>
        <a:lstStyle/>
        <a:p>
          <a:r>
            <a:rPr lang="en-US" sz="1400" dirty="0"/>
            <a:t>Transfer learning on G1</a:t>
          </a:r>
          <a:endParaRPr lang="en-GB" sz="1400" dirty="0"/>
        </a:p>
      </dgm:t>
    </dgm:pt>
    <dgm:pt modelId="{28306947-24D0-4B5B-AEE1-5DB6D8783145}" type="parTrans" cxnId="{0ECA76CA-2E81-40FC-8C38-A411008BB897}">
      <dgm:prSet/>
      <dgm:spPr/>
      <dgm:t>
        <a:bodyPr/>
        <a:lstStyle/>
        <a:p>
          <a:endParaRPr lang="en-GB"/>
        </a:p>
      </dgm:t>
    </dgm:pt>
    <dgm:pt modelId="{D6907FD0-9855-4B5D-B8F3-951A6B464C29}" type="sibTrans" cxnId="{0ECA76CA-2E81-40FC-8C38-A411008BB897}">
      <dgm:prSet/>
      <dgm:spPr/>
      <dgm:t>
        <a:bodyPr/>
        <a:lstStyle/>
        <a:p>
          <a:endParaRPr lang="en-GB"/>
        </a:p>
      </dgm:t>
    </dgm:pt>
    <dgm:pt modelId="{1BF96B8A-5B57-48E7-9CE5-0DD416B00B2A}">
      <dgm:prSet phldrT="[Text]"/>
      <dgm:spPr/>
      <dgm:t>
        <a:bodyPr/>
        <a:lstStyle/>
        <a:p>
          <a:r>
            <a:rPr lang="en-US" dirty="0"/>
            <a:t>G3 reuses G2 to produce 16x16 images, with more and finer details</a:t>
          </a:r>
          <a:endParaRPr lang="en-GB" dirty="0"/>
        </a:p>
      </dgm:t>
    </dgm:pt>
    <dgm:pt modelId="{1374E434-840C-480B-9A28-E438C40486EF}" type="parTrans" cxnId="{4B956DB8-ED3E-47AB-803F-A8EC32D44E9E}">
      <dgm:prSet/>
      <dgm:spPr/>
      <dgm:t>
        <a:bodyPr/>
        <a:lstStyle/>
        <a:p>
          <a:endParaRPr lang="en-GB"/>
        </a:p>
      </dgm:t>
    </dgm:pt>
    <dgm:pt modelId="{70DCAB36-B580-4BDD-B799-7BB5EC12D7B0}" type="sibTrans" cxnId="{4B956DB8-ED3E-47AB-803F-A8EC32D44E9E}">
      <dgm:prSet/>
      <dgm:spPr/>
      <dgm:t>
        <a:bodyPr/>
        <a:lstStyle/>
        <a:p>
          <a:endParaRPr lang="en-GB"/>
        </a:p>
      </dgm:t>
    </dgm:pt>
    <dgm:pt modelId="{D9AA7674-79AE-4B3E-BB14-FA9107D5EAB8}">
      <dgm:prSet phldrT="[Text]" custT="1"/>
      <dgm:spPr/>
      <dgm:t>
        <a:bodyPr/>
        <a:lstStyle/>
        <a:p>
          <a:r>
            <a:rPr lang="en-US" sz="1400" dirty="0"/>
            <a:t>Transfer learning on G2</a:t>
          </a:r>
          <a:endParaRPr lang="en-GB" sz="1400" dirty="0"/>
        </a:p>
      </dgm:t>
    </dgm:pt>
    <dgm:pt modelId="{6344FF60-AC2A-4D7D-9C65-EB42E2B0476F}" type="parTrans" cxnId="{310594B4-CB64-41C0-A599-0AA6CCECF81F}">
      <dgm:prSet/>
      <dgm:spPr/>
      <dgm:t>
        <a:bodyPr/>
        <a:lstStyle/>
        <a:p>
          <a:endParaRPr lang="en-GB"/>
        </a:p>
      </dgm:t>
    </dgm:pt>
    <dgm:pt modelId="{FB8204B7-FB84-4F2C-AECD-F14F39E062D9}" type="sibTrans" cxnId="{310594B4-CB64-41C0-A599-0AA6CCECF81F}">
      <dgm:prSet/>
      <dgm:spPr/>
      <dgm:t>
        <a:bodyPr/>
        <a:lstStyle/>
        <a:p>
          <a:endParaRPr lang="en-GB"/>
        </a:p>
      </dgm:t>
    </dgm:pt>
    <dgm:pt modelId="{AB1AAB93-18C3-4ACC-AB65-005652BD59FC}">
      <dgm:prSet phldrT="[Text]"/>
      <dgm:spPr/>
      <dgm:t>
        <a:bodyPr/>
        <a:lstStyle/>
        <a:p>
          <a:r>
            <a:rPr lang="en-US" dirty="0"/>
            <a:t>GN reuses G(N-1) to produce 1024x1024 images, with more and finer details</a:t>
          </a:r>
          <a:endParaRPr lang="en-GB" dirty="0"/>
        </a:p>
      </dgm:t>
    </dgm:pt>
    <dgm:pt modelId="{7C6A900F-DE52-4357-86EA-87AE781A1120}" type="parTrans" cxnId="{B7F44129-98B8-4714-A55F-37EE365BE0CB}">
      <dgm:prSet/>
      <dgm:spPr/>
      <dgm:t>
        <a:bodyPr/>
        <a:lstStyle/>
        <a:p>
          <a:endParaRPr lang="en-GB"/>
        </a:p>
      </dgm:t>
    </dgm:pt>
    <dgm:pt modelId="{5F513F09-EF25-486A-B392-443A111819BA}" type="sibTrans" cxnId="{B7F44129-98B8-4714-A55F-37EE365BE0CB}">
      <dgm:prSet/>
      <dgm:spPr/>
      <dgm:t>
        <a:bodyPr/>
        <a:lstStyle/>
        <a:p>
          <a:endParaRPr lang="en-GB"/>
        </a:p>
      </dgm:t>
    </dgm:pt>
    <dgm:pt modelId="{E9382298-6CCD-4D01-8A45-12DF0A9C94C3}">
      <dgm:prSet phldrT="[Text]" custT="1"/>
      <dgm:spPr/>
      <dgm:t>
        <a:bodyPr/>
        <a:lstStyle/>
        <a:p>
          <a:r>
            <a:rPr lang="en-US" sz="1400" dirty="0"/>
            <a:t>Transfer learning on G(N-1)</a:t>
          </a:r>
          <a:endParaRPr lang="en-GB" sz="1400" dirty="0"/>
        </a:p>
      </dgm:t>
    </dgm:pt>
    <dgm:pt modelId="{64E7A38B-85EB-4616-82F3-804C5B5E238C}" type="parTrans" cxnId="{DFD07423-9A42-4175-8116-C4E3C324CF75}">
      <dgm:prSet/>
      <dgm:spPr/>
      <dgm:t>
        <a:bodyPr/>
        <a:lstStyle/>
        <a:p>
          <a:endParaRPr lang="en-GB"/>
        </a:p>
      </dgm:t>
    </dgm:pt>
    <dgm:pt modelId="{4A08EDBB-B429-4EC3-98CC-99DC16FB571B}" type="sibTrans" cxnId="{DFD07423-9A42-4175-8116-C4E3C324CF75}">
      <dgm:prSet/>
      <dgm:spPr/>
      <dgm:t>
        <a:bodyPr/>
        <a:lstStyle/>
        <a:p>
          <a:endParaRPr lang="en-GB"/>
        </a:p>
      </dgm:t>
    </dgm:pt>
    <dgm:pt modelId="{B83D3478-9B9D-4316-B242-E13BA146ECB3}">
      <dgm:prSet phldrT="[Text]" custT="1"/>
      <dgm:spPr/>
      <dgm:t>
        <a:bodyPr/>
        <a:lstStyle/>
        <a:p>
          <a:r>
            <a:rPr lang="en-US" sz="1600" dirty="0"/>
            <a:t>…</a:t>
          </a:r>
          <a:endParaRPr lang="en-GB" sz="1600" dirty="0"/>
        </a:p>
      </dgm:t>
    </dgm:pt>
    <dgm:pt modelId="{172F2721-34F5-4D11-A10D-2DFF2A469163}" type="parTrans" cxnId="{70078342-A8A5-4FFB-8723-89B0F2A40A45}">
      <dgm:prSet/>
      <dgm:spPr/>
      <dgm:t>
        <a:bodyPr/>
        <a:lstStyle/>
        <a:p>
          <a:endParaRPr lang="en-GB"/>
        </a:p>
      </dgm:t>
    </dgm:pt>
    <dgm:pt modelId="{9CEDDAA1-C8C6-47E8-A479-DA226791D3F2}" type="sibTrans" cxnId="{70078342-A8A5-4FFB-8723-89B0F2A40A45}">
      <dgm:prSet/>
      <dgm:spPr/>
      <dgm:t>
        <a:bodyPr/>
        <a:lstStyle/>
        <a:p>
          <a:endParaRPr lang="en-GB"/>
        </a:p>
      </dgm:t>
    </dgm:pt>
    <dgm:pt modelId="{48E11F4C-9FEB-4D45-810C-B209BF9AE09C}">
      <dgm:prSet phldrT="[Text]" custT="1"/>
      <dgm:spPr/>
      <dgm:t>
        <a:bodyPr/>
        <a:lstStyle/>
        <a:p>
          <a:r>
            <a:rPr lang="en-US" sz="1400" dirty="0"/>
            <a:t>Keep on increasing in a progressive way</a:t>
          </a:r>
          <a:endParaRPr lang="en-GB" sz="1400" dirty="0"/>
        </a:p>
      </dgm:t>
    </dgm:pt>
    <dgm:pt modelId="{86281901-0F5B-4C4C-8F6D-AE0674BAD877}" type="parTrans" cxnId="{7FB7F910-04F9-4C4E-BE71-5376920F806A}">
      <dgm:prSet/>
      <dgm:spPr/>
      <dgm:t>
        <a:bodyPr/>
        <a:lstStyle/>
        <a:p>
          <a:endParaRPr lang="en-GB"/>
        </a:p>
      </dgm:t>
    </dgm:pt>
    <dgm:pt modelId="{54B1F237-F763-4683-A760-08A8C2C085CB}" type="sibTrans" cxnId="{7FB7F910-04F9-4C4E-BE71-5376920F806A}">
      <dgm:prSet/>
      <dgm:spPr/>
      <dgm:t>
        <a:bodyPr/>
        <a:lstStyle/>
        <a:p>
          <a:endParaRPr lang="en-GB"/>
        </a:p>
      </dgm:t>
    </dgm:pt>
    <dgm:pt modelId="{25914F47-7822-4D28-8596-1133A27910D2}" type="pres">
      <dgm:prSet presAssocID="{BA00517A-EF8D-4C8C-80D6-3D236B4F1D38}" presName="rootnode" presStyleCnt="0">
        <dgm:presLayoutVars>
          <dgm:chMax/>
          <dgm:chPref/>
          <dgm:dir/>
          <dgm:animLvl val="lvl"/>
        </dgm:presLayoutVars>
      </dgm:prSet>
      <dgm:spPr/>
    </dgm:pt>
    <dgm:pt modelId="{24C5D1A0-06CA-44B3-956B-AE533FA3CDDB}" type="pres">
      <dgm:prSet presAssocID="{908A3777-B4C2-4E95-80E4-3D6CECB19E45}" presName="composite" presStyleCnt="0"/>
      <dgm:spPr/>
    </dgm:pt>
    <dgm:pt modelId="{006363A2-FEA1-4781-BF05-C0F88578FA72}" type="pres">
      <dgm:prSet presAssocID="{908A3777-B4C2-4E95-80E4-3D6CECB19E45}" presName="bentUpArrow1" presStyleLbl="alignImgPlace1" presStyleIdx="0" presStyleCnt="4"/>
      <dgm:spPr/>
    </dgm:pt>
    <dgm:pt modelId="{B257B269-1303-4371-A782-9B5517BC78DD}" type="pres">
      <dgm:prSet presAssocID="{908A3777-B4C2-4E95-80E4-3D6CECB19E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70216E5-BCFD-40DC-B408-AC4F35C0365C}" type="pres">
      <dgm:prSet presAssocID="{908A3777-B4C2-4E95-80E4-3D6CECB19E4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1A8828F-9386-466F-9668-B9DEB8F4BF3F}" type="pres">
      <dgm:prSet presAssocID="{5D1E7733-0B65-4A14-A209-A4CAD4935D78}" presName="sibTrans" presStyleCnt="0"/>
      <dgm:spPr/>
    </dgm:pt>
    <dgm:pt modelId="{CD181CF7-FD8D-4A41-98EF-651B2AFC6AC8}" type="pres">
      <dgm:prSet presAssocID="{DFF868DE-CFDB-404A-9DD6-72B11FDAE282}" presName="composite" presStyleCnt="0"/>
      <dgm:spPr/>
    </dgm:pt>
    <dgm:pt modelId="{07E3C487-C445-428D-A393-5B951DCCE12F}" type="pres">
      <dgm:prSet presAssocID="{DFF868DE-CFDB-404A-9DD6-72B11FDAE282}" presName="bentUpArrow1" presStyleLbl="alignImgPlace1" presStyleIdx="1" presStyleCnt="4"/>
      <dgm:spPr/>
    </dgm:pt>
    <dgm:pt modelId="{DC9D5731-025F-4E1E-A9C9-5DC7D0BC63DE}" type="pres">
      <dgm:prSet presAssocID="{DFF868DE-CFDB-404A-9DD6-72B11FDAE28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20F48BB-1FAE-46D9-9617-DD295CDA07F0}" type="pres">
      <dgm:prSet presAssocID="{DFF868DE-CFDB-404A-9DD6-72B11FDAE28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0BF851A-3C8E-4A67-B7B8-97105EB08B21}" type="pres">
      <dgm:prSet presAssocID="{5CA233EB-4110-42E1-86B7-C4D4E7483D57}" presName="sibTrans" presStyleCnt="0"/>
      <dgm:spPr/>
    </dgm:pt>
    <dgm:pt modelId="{63E1E94C-F36B-41DE-9B9D-7740CDE7BD84}" type="pres">
      <dgm:prSet presAssocID="{1BF96B8A-5B57-48E7-9CE5-0DD416B00B2A}" presName="composite" presStyleCnt="0"/>
      <dgm:spPr/>
    </dgm:pt>
    <dgm:pt modelId="{D272AFF6-7742-408A-8694-0DB493CD51AC}" type="pres">
      <dgm:prSet presAssocID="{1BF96B8A-5B57-48E7-9CE5-0DD416B00B2A}" presName="bentUpArrow1" presStyleLbl="alignImgPlace1" presStyleIdx="2" presStyleCnt="4"/>
      <dgm:spPr/>
    </dgm:pt>
    <dgm:pt modelId="{2F9CDFA0-A022-45C9-92EB-AD1B19720578}" type="pres">
      <dgm:prSet presAssocID="{1BF96B8A-5B57-48E7-9CE5-0DD416B00B2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F8DD184-F672-4F68-A1FB-30196A337BCA}" type="pres">
      <dgm:prSet presAssocID="{1BF96B8A-5B57-48E7-9CE5-0DD416B00B2A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2D54D6-AF34-4740-BE80-E41A1CD23AC4}" type="pres">
      <dgm:prSet presAssocID="{70DCAB36-B580-4BDD-B799-7BB5EC12D7B0}" presName="sibTrans" presStyleCnt="0"/>
      <dgm:spPr/>
    </dgm:pt>
    <dgm:pt modelId="{54BC34D5-2E3E-46C3-BB64-D022F0070D49}" type="pres">
      <dgm:prSet presAssocID="{B83D3478-9B9D-4316-B242-E13BA146ECB3}" presName="composite" presStyleCnt="0"/>
      <dgm:spPr/>
    </dgm:pt>
    <dgm:pt modelId="{699522B3-8A26-427A-A2ED-33906F95BF99}" type="pres">
      <dgm:prSet presAssocID="{B83D3478-9B9D-4316-B242-E13BA146ECB3}" presName="bentUpArrow1" presStyleLbl="alignImgPlace1" presStyleIdx="3" presStyleCnt="4"/>
      <dgm:spPr/>
    </dgm:pt>
    <dgm:pt modelId="{E428F3D6-A302-47A6-94B5-4DA4530C43A6}" type="pres">
      <dgm:prSet presAssocID="{B83D3478-9B9D-4316-B242-E13BA146EC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766731-E58C-4F56-AF6F-42110653BB60}" type="pres">
      <dgm:prSet presAssocID="{B83D3478-9B9D-4316-B242-E13BA146ECB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DCAA9D-BCE3-4780-87ED-08B61DD81FEA}" type="pres">
      <dgm:prSet presAssocID="{9CEDDAA1-C8C6-47E8-A479-DA226791D3F2}" presName="sibTrans" presStyleCnt="0"/>
      <dgm:spPr/>
    </dgm:pt>
    <dgm:pt modelId="{49C7A73B-80F6-4F76-AF07-A3823D05B1B3}" type="pres">
      <dgm:prSet presAssocID="{AB1AAB93-18C3-4ACC-AB65-005652BD59FC}" presName="composite" presStyleCnt="0"/>
      <dgm:spPr/>
    </dgm:pt>
    <dgm:pt modelId="{C4CE0E97-7BC3-4E28-B227-BB97A3B0EDA4}" type="pres">
      <dgm:prSet presAssocID="{AB1AAB93-18C3-4ACC-AB65-005652BD59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AC3E469-2985-42E4-ACE7-B45527328310}" type="pres">
      <dgm:prSet presAssocID="{AB1AAB93-18C3-4ACC-AB65-005652BD59F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3551402-777C-4128-B843-82F2CBAC524F}" type="presOf" srcId="{B83D3478-9B9D-4316-B242-E13BA146ECB3}" destId="{E428F3D6-A302-47A6-94B5-4DA4530C43A6}" srcOrd="0" destOrd="0" presId="urn:microsoft.com/office/officeart/2005/8/layout/StepDownProcess"/>
    <dgm:cxn modelId="{3269BB0C-2920-44B5-8C88-52BEC33AABEC}" srcId="{908A3777-B4C2-4E95-80E4-3D6CECB19E45}" destId="{BC56E959-E735-4844-A16A-4500F137D61C}" srcOrd="0" destOrd="0" parTransId="{F85D062B-072F-4541-9E35-C484A10128E9}" sibTransId="{3CE8B780-AD47-4D06-8831-EC0BA3DFA9C9}"/>
    <dgm:cxn modelId="{7FB7F910-04F9-4C4E-BE71-5376920F806A}" srcId="{B83D3478-9B9D-4316-B242-E13BA146ECB3}" destId="{48E11F4C-9FEB-4D45-810C-B209BF9AE09C}" srcOrd="0" destOrd="0" parTransId="{86281901-0F5B-4C4C-8F6D-AE0674BAD877}" sibTransId="{54B1F237-F763-4683-A760-08A8C2C085CB}"/>
    <dgm:cxn modelId="{DF043C16-7FD9-4E7C-BE3B-AAD33B571092}" type="presOf" srcId="{1BF96B8A-5B57-48E7-9CE5-0DD416B00B2A}" destId="{2F9CDFA0-A022-45C9-92EB-AD1B19720578}" srcOrd="0" destOrd="0" presId="urn:microsoft.com/office/officeart/2005/8/layout/StepDownProcess"/>
    <dgm:cxn modelId="{40D95418-60B6-4334-B3FC-6A6C065114CE}" type="presOf" srcId="{908A3777-B4C2-4E95-80E4-3D6CECB19E45}" destId="{B257B269-1303-4371-A782-9B5517BC78DD}" srcOrd="0" destOrd="0" presId="urn:microsoft.com/office/officeart/2005/8/layout/StepDownProcess"/>
    <dgm:cxn modelId="{DFD07423-9A42-4175-8116-C4E3C324CF75}" srcId="{AB1AAB93-18C3-4ACC-AB65-005652BD59FC}" destId="{E9382298-6CCD-4D01-8A45-12DF0A9C94C3}" srcOrd="0" destOrd="0" parTransId="{64E7A38B-85EB-4616-82F3-804C5B5E238C}" sibTransId="{4A08EDBB-B429-4EC3-98CC-99DC16FB571B}"/>
    <dgm:cxn modelId="{85F06C27-64F1-43EA-AD80-0632D1166CB8}" type="presOf" srcId="{BA00517A-EF8D-4C8C-80D6-3D236B4F1D38}" destId="{25914F47-7822-4D28-8596-1133A27910D2}" srcOrd="0" destOrd="0" presId="urn:microsoft.com/office/officeart/2005/8/layout/StepDownProcess"/>
    <dgm:cxn modelId="{B7F44129-98B8-4714-A55F-37EE365BE0CB}" srcId="{BA00517A-EF8D-4C8C-80D6-3D236B4F1D38}" destId="{AB1AAB93-18C3-4ACC-AB65-005652BD59FC}" srcOrd="4" destOrd="0" parTransId="{7C6A900F-DE52-4357-86EA-87AE781A1120}" sibTransId="{5F513F09-EF25-486A-B392-443A111819BA}"/>
    <dgm:cxn modelId="{C6C5592C-115F-43D5-994F-8F2FD15DCFB2}" type="presOf" srcId="{DFF868DE-CFDB-404A-9DD6-72B11FDAE282}" destId="{DC9D5731-025F-4E1E-A9C9-5DC7D0BC63DE}" srcOrd="0" destOrd="0" presId="urn:microsoft.com/office/officeart/2005/8/layout/StepDownProcess"/>
    <dgm:cxn modelId="{1DCA2031-E9F6-4EF8-B005-CAD91E193EE9}" type="presOf" srcId="{E5992B74-D873-46D6-A024-FC586CB7B82B}" destId="{920F48BB-1FAE-46D9-9617-DD295CDA07F0}" srcOrd="0" destOrd="0" presId="urn:microsoft.com/office/officeart/2005/8/layout/StepDownProcess"/>
    <dgm:cxn modelId="{70078342-A8A5-4FFB-8723-89B0F2A40A45}" srcId="{BA00517A-EF8D-4C8C-80D6-3D236B4F1D38}" destId="{B83D3478-9B9D-4316-B242-E13BA146ECB3}" srcOrd="3" destOrd="0" parTransId="{172F2721-34F5-4D11-A10D-2DFF2A469163}" sibTransId="{9CEDDAA1-C8C6-47E8-A479-DA226791D3F2}"/>
    <dgm:cxn modelId="{A4F6FF49-792C-42C1-8F1A-EA904F3D9DB3}" type="presOf" srcId="{D9AA7674-79AE-4B3E-BB14-FA9107D5EAB8}" destId="{BF8DD184-F672-4F68-A1FB-30196A337BCA}" srcOrd="0" destOrd="0" presId="urn:microsoft.com/office/officeart/2005/8/layout/StepDownProcess"/>
    <dgm:cxn modelId="{67899C9A-B871-450F-A192-6D436F75FE1E}" srcId="{BA00517A-EF8D-4C8C-80D6-3D236B4F1D38}" destId="{DFF868DE-CFDB-404A-9DD6-72B11FDAE282}" srcOrd="1" destOrd="0" parTransId="{107CD6E4-0A17-4F98-AEB0-1493B0218192}" sibTransId="{5CA233EB-4110-42E1-86B7-C4D4E7483D57}"/>
    <dgm:cxn modelId="{EFAFE2AD-4BA0-485E-8F4D-E6AA77DF1672}" type="presOf" srcId="{48E11F4C-9FEB-4D45-810C-B209BF9AE09C}" destId="{B8766731-E58C-4F56-AF6F-42110653BB60}" srcOrd="0" destOrd="0" presId="urn:microsoft.com/office/officeart/2005/8/layout/StepDownProcess"/>
    <dgm:cxn modelId="{310594B4-CB64-41C0-A599-0AA6CCECF81F}" srcId="{1BF96B8A-5B57-48E7-9CE5-0DD416B00B2A}" destId="{D9AA7674-79AE-4B3E-BB14-FA9107D5EAB8}" srcOrd="0" destOrd="0" parTransId="{6344FF60-AC2A-4D7D-9C65-EB42E2B0476F}" sibTransId="{FB8204B7-FB84-4F2C-AECD-F14F39E062D9}"/>
    <dgm:cxn modelId="{4B956DB8-ED3E-47AB-803F-A8EC32D44E9E}" srcId="{BA00517A-EF8D-4C8C-80D6-3D236B4F1D38}" destId="{1BF96B8A-5B57-48E7-9CE5-0DD416B00B2A}" srcOrd="2" destOrd="0" parTransId="{1374E434-840C-480B-9A28-E438C40486EF}" sibTransId="{70DCAB36-B580-4BDD-B799-7BB5EC12D7B0}"/>
    <dgm:cxn modelId="{648C53C0-26EB-4417-9111-D61D1894ADDE}" type="presOf" srcId="{E9382298-6CCD-4D01-8A45-12DF0A9C94C3}" destId="{AAC3E469-2985-42E4-ACE7-B45527328310}" srcOrd="0" destOrd="0" presId="urn:microsoft.com/office/officeart/2005/8/layout/StepDownProcess"/>
    <dgm:cxn modelId="{0ECA76CA-2E81-40FC-8C38-A411008BB897}" srcId="{DFF868DE-CFDB-404A-9DD6-72B11FDAE282}" destId="{E5992B74-D873-46D6-A024-FC586CB7B82B}" srcOrd="0" destOrd="0" parTransId="{28306947-24D0-4B5B-AEE1-5DB6D8783145}" sibTransId="{D6907FD0-9855-4B5D-B8F3-951A6B464C29}"/>
    <dgm:cxn modelId="{A80E80D7-860B-48EF-BD01-D50ED40CD65A}" type="presOf" srcId="{AB1AAB93-18C3-4ACC-AB65-005652BD59FC}" destId="{C4CE0E97-7BC3-4E28-B227-BB97A3B0EDA4}" srcOrd="0" destOrd="0" presId="urn:microsoft.com/office/officeart/2005/8/layout/StepDownProcess"/>
    <dgm:cxn modelId="{E0DCDEDF-608C-4966-B021-B3EAF34482E4}" type="presOf" srcId="{BC56E959-E735-4844-A16A-4500F137D61C}" destId="{670216E5-BCFD-40DC-B408-AC4F35C0365C}" srcOrd="0" destOrd="0" presId="urn:microsoft.com/office/officeart/2005/8/layout/StepDownProcess"/>
    <dgm:cxn modelId="{AAD4BAFF-E66D-4F98-9E06-028869E6946D}" srcId="{BA00517A-EF8D-4C8C-80D6-3D236B4F1D38}" destId="{908A3777-B4C2-4E95-80E4-3D6CECB19E45}" srcOrd="0" destOrd="0" parTransId="{72C8228D-A6E9-4489-BF89-02DC87C25240}" sibTransId="{5D1E7733-0B65-4A14-A209-A4CAD4935D78}"/>
    <dgm:cxn modelId="{6292FF95-20F8-410D-915F-832DC1AA0DE3}" type="presParOf" srcId="{25914F47-7822-4D28-8596-1133A27910D2}" destId="{24C5D1A0-06CA-44B3-956B-AE533FA3CDDB}" srcOrd="0" destOrd="0" presId="urn:microsoft.com/office/officeart/2005/8/layout/StepDownProcess"/>
    <dgm:cxn modelId="{E639E804-8B67-4D0E-BC31-B2D77492747A}" type="presParOf" srcId="{24C5D1A0-06CA-44B3-956B-AE533FA3CDDB}" destId="{006363A2-FEA1-4781-BF05-C0F88578FA72}" srcOrd="0" destOrd="0" presId="urn:microsoft.com/office/officeart/2005/8/layout/StepDownProcess"/>
    <dgm:cxn modelId="{55D9EB12-CDC8-474B-BD51-283F950D5EE8}" type="presParOf" srcId="{24C5D1A0-06CA-44B3-956B-AE533FA3CDDB}" destId="{B257B269-1303-4371-A782-9B5517BC78DD}" srcOrd="1" destOrd="0" presId="urn:microsoft.com/office/officeart/2005/8/layout/StepDownProcess"/>
    <dgm:cxn modelId="{5DC903C8-F79D-407A-85B1-684B44577187}" type="presParOf" srcId="{24C5D1A0-06CA-44B3-956B-AE533FA3CDDB}" destId="{670216E5-BCFD-40DC-B408-AC4F35C0365C}" srcOrd="2" destOrd="0" presId="urn:microsoft.com/office/officeart/2005/8/layout/StepDownProcess"/>
    <dgm:cxn modelId="{0A2CCA12-3543-4EBC-A032-FB041BF76AB3}" type="presParOf" srcId="{25914F47-7822-4D28-8596-1133A27910D2}" destId="{41A8828F-9386-466F-9668-B9DEB8F4BF3F}" srcOrd="1" destOrd="0" presId="urn:microsoft.com/office/officeart/2005/8/layout/StepDownProcess"/>
    <dgm:cxn modelId="{8A69C8E1-4033-430B-B480-744BF733918F}" type="presParOf" srcId="{25914F47-7822-4D28-8596-1133A27910D2}" destId="{CD181CF7-FD8D-4A41-98EF-651B2AFC6AC8}" srcOrd="2" destOrd="0" presId="urn:microsoft.com/office/officeart/2005/8/layout/StepDownProcess"/>
    <dgm:cxn modelId="{D74A300B-24AC-4251-9239-5762978F9747}" type="presParOf" srcId="{CD181CF7-FD8D-4A41-98EF-651B2AFC6AC8}" destId="{07E3C487-C445-428D-A393-5B951DCCE12F}" srcOrd="0" destOrd="0" presId="urn:microsoft.com/office/officeart/2005/8/layout/StepDownProcess"/>
    <dgm:cxn modelId="{C1B014CA-D69E-4AAE-9D7E-A429E443AE4E}" type="presParOf" srcId="{CD181CF7-FD8D-4A41-98EF-651B2AFC6AC8}" destId="{DC9D5731-025F-4E1E-A9C9-5DC7D0BC63DE}" srcOrd="1" destOrd="0" presId="urn:microsoft.com/office/officeart/2005/8/layout/StepDownProcess"/>
    <dgm:cxn modelId="{0C4BA32F-C77A-43F1-B264-0901C98B66D7}" type="presParOf" srcId="{CD181CF7-FD8D-4A41-98EF-651B2AFC6AC8}" destId="{920F48BB-1FAE-46D9-9617-DD295CDA07F0}" srcOrd="2" destOrd="0" presId="urn:microsoft.com/office/officeart/2005/8/layout/StepDownProcess"/>
    <dgm:cxn modelId="{AA05827A-BAF1-426A-B1D1-3E2A723B282A}" type="presParOf" srcId="{25914F47-7822-4D28-8596-1133A27910D2}" destId="{40BF851A-3C8E-4A67-B7B8-97105EB08B21}" srcOrd="3" destOrd="0" presId="urn:microsoft.com/office/officeart/2005/8/layout/StepDownProcess"/>
    <dgm:cxn modelId="{F45046B1-008B-4AC0-B428-7E9AF0347875}" type="presParOf" srcId="{25914F47-7822-4D28-8596-1133A27910D2}" destId="{63E1E94C-F36B-41DE-9B9D-7740CDE7BD84}" srcOrd="4" destOrd="0" presId="urn:microsoft.com/office/officeart/2005/8/layout/StepDownProcess"/>
    <dgm:cxn modelId="{A004B690-0CA3-4471-A68F-FB199B52248F}" type="presParOf" srcId="{63E1E94C-F36B-41DE-9B9D-7740CDE7BD84}" destId="{D272AFF6-7742-408A-8694-0DB493CD51AC}" srcOrd="0" destOrd="0" presId="urn:microsoft.com/office/officeart/2005/8/layout/StepDownProcess"/>
    <dgm:cxn modelId="{A0FC9B14-F4E2-4B5C-A248-FEF4742B0D4D}" type="presParOf" srcId="{63E1E94C-F36B-41DE-9B9D-7740CDE7BD84}" destId="{2F9CDFA0-A022-45C9-92EB-AD1B19720578}" srcOrd="1" destOrd="0" presId="urn:microsoft.com/office/officeart/2005/8/layout/StepDownProcess"/>
    <dgm:cxn modelId="{42DC6820-A2D3-4E97-9D5D-05D05693F149}" type="presParOf" srcId="{63E1E94C-F36B-41DE-9B9D-7740CDE7BD84}" destId="{BF8DD184-F672-4F68-A1FB-30196A337BCA}" srcOrd="2" destOrd="0" presId="urn:microsoft.com/office/officeart/2005/8/layout/StepDownProcess"/>
    <dgm:cxn modelId="{091BCB83-726C-4411-ABF8-5A082F47080C}" type="presParOf" srcId="{25914F47-7822-4D28-8596-1133A27910D2}" destId="{C12D54D6-AF34-4740-BE80-E41A1CD23AC4}" srcOrd="5" destOrd="0" presId="urn:microsoft.com/office/officeart/2005/8/layout/StepDownProcess"/>
    <dgm:cxn modelId="{BE07D3EA-78A1-40C7-8E7C-5FFF46D4D0CB}" type="presParOf" srcId="{25914F47-7822-4D28-8596-1133A27910D2}" destId="{54BC34D5-2E3E-46C3-BB64-D022F0070D49}" srcOrd="6" destOrd="0" presId="urn:microsoft.com/office/officeart/2005/8/layout/StepDownProcess"/>
    <dgm:cxn modelId="{990EE47F-7434-4AAA-813B-BA74C4EA818E}" type="presParOf" srcId="{54BC34D5-2E3E-46C3-BB64-D022F0070D49}" destId="{699522B3-8A26-427A-A2ED-33906F95BF99}" srcOrd="0" destOrd="0" presId="urn:microsoft.com/office/officeart/2005/8/layout/StepDownProcess"/>
    <dgm:cxn modelId="{F68BC3D8-09E4-4214-8120-6BFDEF39A411}" type="presParOf" srcId="{54BC34D5-2E3E-46C3-BB64-D022F0070D49}" destId="{E428F3D6-A302-47A6-94B5-4DA4530C43A6}" srcOrd="1" destOrd="0" presId="urn:microsoft.com/office/officeart/2005/8/layout/StepDownProcess"/>
    <dgm:cxn modelId="{2A11C9F1-B5F0-440F-82CA-E3B57652963E}" type="presParOf" srcId="{54BC34D5-2E3E-46C3-BB64-D022F0070D49}" destId="{B8766731-E58C-4F56-AF6F-42110653BB60}" srcOrd="2" destOrd="0" presId="urn:microsoft.com/office/officeart/2005/8/layout/StepDownProcess"/>
    <dgm:cxn modelId="{5B72FCED-1E7C-4C48-BFCA-18CAABB18277}" type="presParOf" srcId="{25914F47-7822-4D28-8596-1133A27910D2}" destId="{FADCAA9D-BCE3-4780-87ED-08B61DD81FEA}" srcOrd="7" destOrd="0" presId="urn:microsoft.com/office/officeart/2005/8/layout/StepDownProcess"/>
    <dgm:cxn modelId="{530CCB81-7F82-491D-9138-7300D74E4D31}" type="presParOf" srcId="{25914F47-7822-4D28-8596-1133A27910D2}" destId="{49C7A73B-80F6-4F76-AF07-A3823D05B1B3}" srcOrd="8" destOrd="0" presId="urn:microsoft.com/office/officeart/2005/8/layout/StepDownProcess"/>
    <dgm:cxn modelId="{1463F788-F105-4497-B089-4D722EAAA187}" type="presParOf" srcId="{49C7A73B-80F6-4F76-AF07-A3823D05B1B3}" destId="{C4CE0E97-7BC3-4E28-B227-BB97A3B0EDA4}" srcOrd="0" destOrd="0" presId="urn:microsoft.com/office/officeart/2005/8/layout/StepDownProcess"/>
    <dgm:cxn modelId="{E81FC02B-5417-4E4A-847B-9D47E0C7F7C2}" type="presParOf" srcId="{49C7A73B-80F6-4F76-AF07-A3823D05B1B3}" destId="{AAC3E469-2985-42E4-ACE7-B455273283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363A2-FEA1-4781-BF05-C0F88578FA72}">
      <dsp:nvSpPr>
        <dsp:cNvPr id="0" name=""/>
        <dsp:cNvSpPr/>
      </dsp:nvSpPr>
      <dsp:spPr>
        <a:xfrm rot="5400000">
          <a:off x="967363" y="1164662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7B269-1303-4371-A782-9B5517BC78DD}">
      <dsp:nvSpPr>
        <dsp:cNvPr id="0" name=""/>
        <dsp:cNvSpPr/>
      </dsp:nvSpPr>
      <dsp:spPr>
        <a:xfrm>
          <a:off x="698824" y="41079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G1 – 4x4 images (coarse details)</a:t>
          </a:r>
          <a:endParaRPr lang="en-GB" sz="1400" kern="1200" dirty="0"/>
        </a:p>
      </dsp:txBody>
      <dsp:txXfrm>
        <a:off x="757138" y="99393"/>
        <a:ext cx="1589657" cy="1077716"/>
      </dsp:txXfrm>
    </dsp:sp>
    <dsp:sp modelId="{670216E5-BCFD-40DC-B408-AC4F35C0365C}">
      <dsp:nvSpPr>
        <dsp:cNvPr id="0" name=""/>
        <dsp:cNvSpPr/>
      </dsp:nvSpPr>
      <dsp:spPr>
        <a:xfrm>
          <a:off x="2405109" y="154987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Starting point</a:t>
          </a:r>
          <a:endParaRPr lang="en-GB" sz="1400" kern="1200" dirty="0"/>
        </a:p>
      </dsp:txBody>
      <dsp:txXfrm>
        <a:off x="2405109" y="154987"/>
        <a:ext cx="1240989" cy="965321"/>
      </dsp:txXfrm>
    </dsp:sp>
    <dsp:sp modelId="{07E3C487-C445-428D-A393-5B951DCCE12F}">
      <dsp:nvSpPr>
        <dsp:cNvPr id="0" name=""/>
        <dsp:cNvSpPr/>
      </dsp:nvSpPr>
      <dsp:spPr>
        <a:xfrm rot="5400000">
          <a:off x="2382055" y="2506305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5731-025F-4E1E-A9C9-5DC7D0BC63DE}">
      <dsp:nvSpPr>
        <dsp:cNvPr id="0" name=""/>
        <dsp:cNvSpPr/>
      </dsp:nvSpPr>
      <dsp:spPr>
        <a:xfrm>
          <a:off x="2113516" y="1382722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G2 reuses G1 to produce 8x8 images, with more and finer details</a:t>
          </a:r>
          <a:endParaRPr lang="en-GB" sz="1400" kern="1200" dirty="0"/>
        </a:p>
      </dsp:txBody>
      <dsp:txXfrm>
        <a:off x="2171830" y="1441036"/>
        <a:ext cx="1589657" cy="1077716"/>
      </dsp:txXfrm>
    </dsp:sp>
    <dsp:sp modelId="{920F48BB-1FAE-46D9-9617-DD295CDA07F0}">
      <dsp:nvSpPr>
        <dsp:cNvPr id="0" name=""/>
        <dsp:cNvSpPr/>
      </dsp:nvSpPr>
      <dsp:spPr>
        <a:xfrm>
          <a:off x="3819801" y="1496630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G1</a:t>
          </a:r>
          <a:endParaRPr lang="en-GB" sz="1400" kern="1200" dirty="0"/>
        </a:p>
      </dsp:txBody>
      <dsp:txXfrm>
        <a:off x="3819801" y="1496630"/>
        <a:ext cx="1240989" cy="965321"/>
      </dsp:txXfrm>
    </dsp:sp>
    <dsp:sp modelId="{D272AFF6-7742-408A-8694-0DB493CD51AC}">
      <dsp:nvSpPr>
        <dsp:cNvPr id="0" name=""/>
        <dsp:cNvSpPr/>
      </dsp:nvSpPr>
      <dsp:spPr>
        <a:xfrm rot="5400000">
          <a:off x="3796747" y="3847948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DFA0-A022-45C9-92EB-AD1B19720578}">
      <dsp:nvSpPr>
        <dsp:cNvPr id="0" name=""/>
        <dsp:cNvSpPr/>
      </dsp:nvSpPr>
      <dsp:spPr>
        <a:xfrm>
          <a:off x="3528208" y="2724365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G3 reuses G2 to produce 16x16 images, with more and finer details</a:t>
          </a:r>
          <a:endParaRPr lang="en-GB" sz="1400" kern="1200" dirty="0"/>
        </a:p>
      </dsp:txBody>
      <dsp:txXfrm>
        <a:off x="3586522" y="2782679"/>
        <a:ext cx="1589657" cy="1077716"/>
      </dsp:txXfrm>
    </dsp:sp>
    <dsp:sp modelId="{BF8DD184-F672-4F68-A1FB-30196A337BCA}">
      <dsp:nvSpPr>
        <dsp:cNvPr id="0" name=""/>
        <dsp:cNvSpPr/>
      </dsp:nvSpPr>
      <dsp:spPr>
        <a:xfrm>
          <a:off x="5234494" y="2838273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G2</a:t>
          </a:r>
          <a:endParaRPr lang="en-GB" sz="1400" kern="1200" dirty="0"/>
        </a:p>
      </dsp:txBody>
      <dsp:txXfrm>
        <a:off x="5234494" y="2838273"/>
        <a:ext cx="1240989" cy="965321"/>
      </dsp:txXfrm>
    </dsp:sp>
    <dsp:sp modelId="{699522B3-8A26-427A-A2ED-33906F95BF99}">
      <dsp:nvSpPr>
        <dsp:cNvPr id="0" name=""/>
        <dsp:cNvSpPr/>
      </dsp:nvSpPr>
      <dsp:spPr>
        <a:xfrm rot="5400000">
          <a:off x="5211439" y="5189591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8F3D6-A302-47A6-94B5-4DA4530C43A6}">
      <dsp:nvSpPr>
        <dsp:cNvPr id="0" name=""/>
        <dsp:cNvSpPr/>
      </dsp:nvSpPr>
      <dsp:spPr>
        <a:xfrm>
          <a:off x="4942900" y="4066008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  <a:endParaRPr lang="en-GB" sz="1600" kern="1200" dirty="0"/>
        </a:p>
      </dsp:txBody>
      <dsp:txXfrm>
        <a:off x="5001214" y="4124322"/>
        <a:ext cx="1589657" cy="1077716"/>
      </dsp:txXfrm>
    </dsp:sp>
    <dsp:sp modelId="{B8766731-E58C-4F56-AF6F-42110653BB60}">
      <dsp:nvSpPr>
        <dsp:cNvPr id="0" name=""/>
        <dsp:cNvSpPr/>
      </dsp:nvSpPr>
      <dsp:spPr>
        <a:xfrm>
          <a:off x="6649186" y="4179916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Keep on increasing in a progressive way</a:t>
          </a:r>
          <a:endParaRPr lang="en-GB" sz="1400" kern="1200" dirty="0"/>
        </a:p>
      </dsp:txBody>
      <dsp:txXfrm>
        <a:off x="6649186" y="4179916"/>
        <a:ext cx="1240989" cy="965321"/>
      </dsp:txXfrm>
    </dsp:sp>
    <dsp:sp modelId="{C4CE0E97-7BC3-4E28-B227-BB97A3B0EDA4}">
      <dsp:nvSpPr>
        <dsp:cNvPr id="0" name=""/>
        <dsp:cNvSpPr/>
      </dsp:nvSpPr>
      <dsp:spPr>
        <a:xfrm>
          <a:off x="6357592" y="5407651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GN reuses G(N-1) to produce 1024x1024 images, with more and finer details</a:t>
          </a:r>
          <a:endParaRPr lang="en-GB" sz="1400" kern="1200" dirty="0"/>
        </a:p>
      </dsp:txBody>
      <dsp:txXfrm>
        <a:off x="6415906" y="5465965"/>
        <a:ext cx="1589657" cy="1077716"/>
      </dsp:txXfrm>
    </dsp:sp>
    <dsp:sp modelId="{AAC3E469-2985-42E4-ACE7-B45527328310}">
      <dsp:nvSpPr>
        <dsp:cNvPr id="0" name=""/>
        <dsp:cNvSpPr/>
      </dsp:nvSpPr>
      <dsp:spPr>
        <a:xfrm>
          <a:off x="8063878" y="5521559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G(N-1)</a:t>
          </a:r>
          <a:endParaRPr lang="en-GB" sz="1400" kern="1200" dirty="0"/>
        </a:p>
      </dsp:txBody>
      <dsp:txXfrm>
        <a:off x="8063878" y="5521559"/>
        <a:ext cx="1240989" cy="9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23/03/2023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9F3C-51E1-E9A5-3254-8977BBEA510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27FC1-5789-6CB6-FF31-59A3311F47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pytorch_GAN_zoo" TargetMode="External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LJriaOumA&amp;feature=emb_title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1KWpoX9Hk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technology-48799045" TargetMode="External"/><Relationship Id="rId4" Type="http://schemas.openxmlformats.org/officeDocument/2006/relationships/hyperlink" Target="https://www.youtube.com/watch?v=bE1KWpoX9Hk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fif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hyperlink" Target="https://paperswithcode.com/paper/reducing-the-dimensionality-of-data-wi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6.2661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.pdf" TargetMode="External"/><Relationship Id="rId2" Type="http://schemas.openxmlformats.org/officeDocument/2006/relationships/hyperlink" Target="https://arxiv.org/abs/1701.04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hyperlink" Target="https://cedricvillani.org/sites/dev/files/old_images/2012/08/preprint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3.10593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c646VbAAAAAJ&amp;hl=fr" TargetMode="External"/><Relationship Id="rId2" Type="http://schemas.openxmlformats.org/officeDocument/2006/relationships/hyperlink" Target="https://scholar.google.fi/citations?user=-50qJW8AAAAJ&amp;hl=en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8799045" TargetMode="External"/><Relationship Id="rId2" Type="http://schemas.openxmlformats.org/officeDocument/2006/relationships/hyperlink" Target="https://www.youtube.com/watch?v=bE1KWpoX9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/" TargetMode="External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facebookresearch_pytorch-gan-zoo_pgan/" TargetMode="External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&amp;v=G06dEcZ-QTg&amp;feature=emb_logo" TargetMode="External"/><Relationship Id="rId4" Type="http://schemas.openxmlformats.org/officeDocument/2006/relationships/hyperlink" Target="https://github.com/facebookresearch/pytorch_GAN_zoo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W10-S3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1. Mapping network: </a:t>
                </a:r>
                <a:r>
                  <a:rPr lang="en-US" dirty="0"/>
                  <a:t>a standalone mapping network.</a:t>
                </a:r>
              </a:p>
              <a:p>
                <a:r>
                  <a:rPr lang="en-US" dirty="0"/>
                  <a:t>consisting of simple Dense layers NN,</a:t>
                </a:r>
              </a:p>
              <a:p>
                <a:r>
                  <a:rPr lang="en-US" dirty="0"/>
                  <a:t>takes a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as input</a:t>
                </a:r>
              </a:p>
              <a:p>
                <a:r>
                  <a:rPr lang="en-US" dirty="0"/>
                  <a:t>and generates a style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4A2B6-8CF7-4DC3-B212-225A85B4F536}"/>
              </a:ext>
            </a:extLst>
          </p:cNvPr>
          <p:cNvSpPr/>
          <p:nvPr/>
        </p:nvSpPr>
        <p:spPr>
          <a:xfrm>
            <a:off x="7330831" y="1602154"/>
            <a:ext cx="1789723" cy="5158154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590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4BB0-6BE3-4566-9423-7DB2BA08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4848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2. </a:t>
            </a:r>
            <a:r>
              <a:rPr lang="en-US" b="1" dirty="0" err="1">
                <a:solidFill>
                  <a:srgbClr val="00B050"/>
                </a:solidFill>
              </a:rPr>
              <a:t>AdaIN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/>
              <a:t>style vector is incorporated into each block of the generator model after the conv. layers, via adaptive instance normalization (</a:t>
            </a:r>
            <a:r>
              <a:rPr lang="en-US" dirty="0" err="1"/>
              <a:t>AdaIN</a:t>
            </a:r>
            <a:r>
              <a:rPr lang="en-US" dirty="0"/>
              <a:t>).</a:t>
            </a:r>
          </a:p>
          <a:p>
            <a:r>
              <a:rPr lang="en-US" dirty="0"/>
              <a:t>standardize the output of feature map to a standard Gaussian,</a:t>
            </a:r>
          </a:p>
          <a:p>
            <a:r>
              <a:rPr lang="en-US" dirty="0"/>
              <a:t>in a very similar way as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</p:txBody>
      </p:sp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4617-9361-4F7B-A494-DD934E55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43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Given a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channels, and a style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aligns the channel-wise mean and 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match those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has no learnable affine parameters, it adaptively computes the affine parameters from the style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4E6FB-0BD7-4307-B18E-03254559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7D8D-015B-4618-9BAC-2FDAEFB0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192"/>
          <a:stretch/>
        </p:blipFill>
        <p:spPr>
          <a:xfrm>
            <a:off x="-22558" y="1447783"/>
            <a:ext cx="12214558" cy="44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5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3. Local noise addition: </a:t>
                </a:r>
                <a:r>
                  <a:rPr lang="en-US" dirty="0"/>
                  <a:t>Gaussian noise is added to each of the conv. prior to the </a:t>
                </a:r>
                <a:r>
                  <a:rPr lang="en-US" dirty="0" err="1"/>
                  <a:t>AdaIN</a:t>
                </a:r>
                <a:r>
                  <a:rPr lang="en-US" dirty="0"/>
                  <a:t> operations. </a:t>
                </a:r>
              </a:p>
              <a:p>
                <a:r>
                  <a:rPr lang="en-US" dirty="0"/>
                  <a:t>More specifically, single-channel images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consisting of uncorrelated Gaussian noise.</a:t>
                </a:r>
              </a:p>
              <a:p>
                <a:r>
                  <a:rPr lang="en-US" dirty="0"/>
                  <a:t>Feed a dedicated noise image to each layer, broadcasted to all feature maps using learned per-feature scaling factors and added to the output of each convolution</a:t>
                </a:r>
              </a:p>
              <a:p>
                <a:r>
                  <a:rPr lang="en-US" dirty="0"/>
                  <a:t>This noise introduces style-level variation at a given level of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  <a:blipFill>
                <a:blip r:embed="rId2"/>
                <a:stretch>
                  <a:fillRect l="-2051" t="-2561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0C104-74A9-4088-847A-315E9087868D}"/>
              </a:ext>
            </a:extLst>
          </p:cNvPr>
          <p:cNvSpPr/>
          <p:nvPr/>
        </p:nvSpPr>
        <p:spPr>
          <a:xfrm>
            <a:off x="9566031" y="2086709"/>
            <a:ext cx="2096613" cy="7100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40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2D66-E475-45AF-8AFB-C5F5CBCE8A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StyleGAN</a:t>
            </a:r>
            <a:r>
              <a:rPr lang="en-US" dirty="0"/>
              <a:t> is both effective at generating large high-quality images and at controlling the style of the generated images.</a:t>
            </a:r>
          </a:p>
          <a:p>
            <a:r>
              <a:rPr lang="en-US" dirty="0"/>
              <a:t>Can later extract the style vectors of an image, and synthesize an image combining both style features.</a:t>
            </a:r>
          </a:p>
        </p:txBody>
      </p:sp>
      <p:pic>
        <p:nvPicPr>
          <p:cNvPr id="8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DD130EB-9CC9-49F1-8DEE-6E2A91F2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ADCB393A-1234-4B53-85A8-6F6259F8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1355EE-3426-4B54-A276-A24561FF1DE8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1B49-523B-4A54-A7D7-E85C849418AD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7868A-AC73-45E8-AC2B-EB531D860FA0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52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FEA5-9675-4ACD-9F4A-75E9A1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9D4A-C23E-43AF-98A7-2525C429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929"/>
          </a:xfrm>
        </p:spPr>
        <p:txBody>
          <a:bodyPr>
            <a:normAutofit/>
          </a:bodyPr>
          <a:lstStyle/>
          <a:p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 </a:t>
            </a:r>
            <a:r>
              <a:rPr lang="en-US" dirty="0" err="1"/>
              <a:t>Karras</a:t>
            </a:r>
            <a:r>
              <a:rPr lang="en-US" dirty="0"/>
              <a:t>, T., Laine, S., &amp; </a:t>
            </a:r>
            <a:r>
              <a:rPr lang="en-US" dirty="0" err="1"/>
              <a:t>Aila</a:t>
            </a:r>
            <a:r>
              <a:rPr lang="en-US" dirty="0"/>
              <a:t>, T. (2019). A style-based generator architecture for generative adversarial networks.</a:t>
            </a:r>
          </a:p>
          <a:p>
            <a:r>
              <a:rPr lang="en-US" dirty="0"/>
              <a:t>Paper </a:t>
            </a:r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https://arxiv.org/pdf/1812.04948.pdf</a:t>
            </a:r>
            <a:endParaRPr lang="en-US" dirty="0"/>
          </a:p>
          <a:p>
            <a:r>
              <a:rPr lang="en-US" dirty="0"/>
              <a:t>Demo code and pre-trained models (same repo as PGGAN): </a:t>
            </a:r>
            <a:r>
              <a:rPr lang="fr-FR" dirty="0">
                <a:hlinkClick r:id="rId3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4"/>
              </a:rPr>
              <a:t>https://www.youtube.com/watch?v=kSLJriaOumA&amp;feature=emb_title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17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4651-0EB2-4FF7-AEF5-E3C6324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idea of </a:t>
                </a:r>
                <a:r>
                  <a:rPr lang="en-US" b="1" dirty="0" err="1"/>
                  <a:t>CycleGANs</a:t>
                </a:r>
                <a:r>
                  <a:rPr lang="en-US" b="1" dirty="0"/>
                  <a:t> </a:t>
                </a:r>
                <a:r>
                  <a:rPr lang="en-GB" dirty="0"/>
                  <a:t>[</a:t>
                </a:r>
                <a:r>
                  <a:rPr lang="en-GB" dirty="0" err="1"/>
                  <a:t>CycleGAN</a:t>
                </a:r>
                <a:r>
                  <a:rPr lang="en-GB" dirty="0"/>
                  <a:t>]</a:t>
                </a:r>
                <a:r>
                  <a:rPr lang="en-US" dirty="0"/>
                  <a:t>: do not use noise as input for generator, use another image that you wish to transform!</a:t>
                </a:r>
              </a:p>
              <a:p>
                <a:r>
                  <a:rPr lang="en-US" dirty="0"/>
                  <a:t>Train an autoencoder style of architecture, with two generators.</a:t>
                </a:r>
              </a:p>
              <a:p>
                <a:r>
                  <a:rPr lang="en-US" dirty="0"/>
                  <a:t>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transforms images of zebras into horses, and 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transforms images of horses into zebras.</a:t>
                </a:r>
              </a:p>
              <a:p>
                <a:r>
                  <a:rPr lang="en-US" dirty="0"/>
                  <a:t>Train both generators to accomplish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(x)) = x.</a:t>
                </a:r>
              </a:p>
              <a:p>
                <a:r>
                  <a:rPr lang="en-US" dirty="0"/>
                  <a:t>By doing so, you get a generator, which transforms images of a certain type into images of another type!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46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https://www.youtube.com/watch?v=bE1KWpoX9Hk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https://www.youtube.com/watch?v=bE1KWpoX9Hk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3527-E1D8-43AF-8EC6-34994F31F5F6}"/>
              </a:ext>
            </a:extLst>
          </p:cNvPr>
          <p:cNvSpPr txBox="1"/>
          <p:nvPr/>
        </p:nvSpPr>
        <p:spPr>
          <a:xfrm>
            <a:off x="6706168" y="6054020"/>
            <a:ext cx="52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https://www.bbc.com/news/technology-48799045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9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0045-DD7B-4835-BC28-DB50EF7C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933" y="0"/>
            <a:ext cx="712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1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5768-61BB-530B-8C16-72305FC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diffusion models?!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CA8D5-B114-40DC-EC08-E64663E68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702538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might have heard </a:t>
            </a:r>
            <a:r>
              <a:rPr lang="en-GB" b="1" dirty="0"/>
              <a:t>diffusion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…</a:t>
            </a:r>
          </a:p>
          <a:p>
            <a:r>
              <a:rPr lang="en-GB" dirty="0"/>
              <a:t>E.g. Dall-E2, </a:t>
            </a:r>
            <a:r>
              <a:rPr lang="en-GB" dirty="0" err="1"/>
              <a:t>StableDiffusion</a:t>
            </a:r>
            <a:r>
              <a:rPr lang="en-GB" dirty="0"/>
              <a:t>, </a:t>
            </a:r>
            <a:r>
              <a:rPr lang="en-GB" dirty="0" err="1"/>
              <a:t>MidJourney</a:t>
            </a:r>
            <a:r>
              <a:rPr lang="en-GB" dirty="0"/>
              <a:t>, etc.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Turns out: </a:t>
            </a:r>
            <a:r>
              <a:rPr lang="en-GB" dirty="0"/>
              <a:t>special type of generative models, to be discussed on a special </a:t>
            </a:r>
            <a:r>
              <a:rPr lang="en-GB"/>
              <a:t>lecture during Week 12</a:t>
            </a:r>
            <a:r>
              <a:rPr lang="en-GB" dirty="0"/>
              <a:t>!</a:t>
            </a:r>
            <a:endParaRPr lang="en-SG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BA3FA9-3C04-9D70-6A09-1E5036CDE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23" y="1938215"/>
            <a:ext cx="7319108" cy="41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40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</a:t>
            </a:r>
          </a:p>
          <a:p>
            <a:r>
              <a:rPr lang="en-US" dirty="0"/>
              <a:t>Style GANs</a:t>
            </a:r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42678327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AutoEnc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US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US" dirty="0"/>
              <a:t>, “Reducing the Dimensionality of Data with Neural Networks”, 2006.</a:t>
            </a:r>
            <a:br>
              <a:rPr lang="en-US" b="1" dirty="0"/>
            </a:br>
            <a:r>
              <a:rPr lang="en-US" dirty="0">
                <a:hlinkClick r:id="rId2"/>
              </a:rPr>
              <a:t>https://paperswithcode.com/paper/reducing-the-dimensionality-of-data-with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VarAutoEnc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US" dirty="0"/>
              <a:t>, “</a:t>
            </a:r>
            <a:r>
              <a:rPr lang="en-GB" dirty="0"/>
              <a:t>Auto-Encoding Variational Bayes”,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https://arxiv.org/abs/1312.6114</a:t>
            </a:r>
            <a:endParaRPr lang="en-US" dirty="0"/>
          </a:p>
          <a:p>
            <a:r>
              <a:rPr lang="en-US" dirty="0"/>
              <a:t>[GAN]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</a:t>
            </a:r>
            <a:r>
              <a:rPr lang="en-US" dirty="0"/>
              <a:t>”, 2014.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https://arxiv.org/abs/1406.2661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fr-FR" dirty="0"/>
              <a:t>[WGAN] </a:t>
            </a:r>
            <a:r>
              <a:rPr lang="fr-FR" dirty="0" err="1"/>
              <a:t>Arjowski</a:t>
            </a:r>
            <a:r>
              <a:rPr lang="fr-FR" dirty="0"/>
              <a:t> et al., </a:t>
            </a:r>
            <a:r>
              <a:rPr lang="en-US" dirty="0"/>
              <a:t>”Towards Principled Methods for Training Generative Adversarial Networks”,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https://arxiv.org/abs/1701.04862</a:t>
            </a:r>
            <a:endParaRPr lang="en-US" dirty="0"/>
          </a:p>
          <a:p>
            <a:r>
              <a:rPr lang="fr-FR" dirty="0"/>
              <a:t>[PGGAN]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et al., “Progressive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variation”, 2017.</a:t>
            </a:r>
            <a:br>
              <a:rPr lang="en-US" dirty="0"/>
            </a:br>
            <a:r>
              <a:rPr lang="fr-FR" dirty="0">
                <a:hlinkClick r:id="rId3"/>
              </a:rPr>
              <a:t>https://arxiv.org/pdf/1710.10196.pdf</a:t>
            </a:r>
            <a:endParaRPr lang="fr-FR" dirty="0"/>
          </a:p>
          <a:p>
            <a:r>
              <a:rPr lang="fr-FR" dirty="0"/>
              <a:t>[</a:t>
            </a:r>
            <a:r>
              <a:rPr lang="fr-FR" dirty="0" err="1"/>
              <a:t>StyleGAN</a:t>
            </a:r>
            <a:r>
              <a:rPr lang="fr-FR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T., Laine, S., &amp; Aila, T. (2019). A style-based generator architecture for generative adversarial networks.</a:t>
            </a:r>
            <a:br>
              <a:rPr lang="en-US" dirty="0"/>
            </a:br>
            <a:r>
              <a:rPr lang="fr-FR" dirty="0">
                <a:hlinkClick r:id="rId4"/>
              </a:rPr>
              <a:t>https://arxiv.org/pdf/1812.04948.pdf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538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[Villani2008] Villani, “</a:t>
            </a:r>
            <a:r>
              <a:rPr lang="en-GB" dirty="0"/>
              <a:t>Optimal transport, old and new</a:t>
            </a:r>
            <a:r>
              <a:rPr lang="en-US" dirty="0"/>
              <a:t>”, 2008.</a:t>
            </a:r>
            <a:br>
              <a:rPr lang="en-US" dirty="0"/>
            </a:br>
            <a:r>
              <a:rPr lang="en-US" dirty="0">
                <a:hlinkClick r:id="rId2"/>
              </a:rPr>
              <a:t>https://cedricvillani.org/sites/dev/files/old_images/2012/08/preprint-1.pdf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US" dirty="0"/>
              <a:t> et al. “</a:t>
            </a:r>
            <a:r>
              <a:rPr lang="en-GB" dirty="0"/>
              <a:t>Conditional Generative Adversarial Nets”,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https://arxiv.org/abs/1411.1784</a:t>
            </a:r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CycleGAN</a:t>
            </a:r>
            <a:r>
              <a:rPr lang="en-GB" dirty="0"/>
              <a:t>] Zhu et al., “</a:t>
            </a:r>
            <a:r>
              <a:rPr lang="en-US" dirty="0"/>
              <a:t>Unpaired Image-to-Image Translation using Cycle-Consistent Adversarial Networks”,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https://arxiv.org/abs/1703.10593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702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Tero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GB" dirty="0"/>
              <a:t>: </a:t>
            </a:r>
            <a:r>
              <a:rPr lang="en-GB" b="1" dirty="0"/>
              <a:t>Researcher</a:t>
            </a:r>
            <a:r>
              <a:rPr lang="en-GB" dirty="0"/>
              <a:t> at </a:t>
            </a:r>
            <a:r>
              <a:rPr lang="en-GB" b="1" dirty="0"/>
              <a:t>NVIDIA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https://scholar.google.fi/citations?user=-50qJW8AAAAJ&amp;hl=en</a:t>
            </a:r>
            <a:endParaRPr lang="en-GB" dirty="0"/>
          </a:p>
          <a:p>
            <a:r>
              <a:rPr lang="en-GB" b="1" dirty="0"/>
              <a:t>Mehdi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DeepMind.</a:t>
            </a:r>
            <a:br>
              <a:rPr lang="en-GB" b="1" dirty="0"/>
            </a:br>
            <a:r>
              <a:rPr lang="en-GB" b="1" dirty="0"/>
              <a:t>Co-inventor </a:t>
            </a:r>
            <a:r>
              <a:rPr lang="en-GB" dirty="0"/>
              <a:t>of</a:t>
            </a:r>
            <a:r>
              <a:rPr lang="en-GB" b="1" dirty="0"/>
              <a:t> GANs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GB" b="1" dirty="0"/>
              <a:t>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https://scholar.google.com/citations?user=c646VbAAAAAJ&amp;hl=fr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0672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Jordan Peele impersonates Obama using GANs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https://www.youtube.com/watch?v=bE1KWpoX9Hk</a:t>
            </a:r>
            <a:endParaRPr lang="en-US" dirty="0"/>
          </a:p>
          <a:p>
            <a:r>
              <a:rPr lang="en-US" dirty="0"/>
              <a:t>Shutting down an AI that could remove clothes from people</a:t>
            </a:r>
            <a:br>
              <a:rPr lang="en-US" dirty="0"/>
            </a:br>
            <a:r>
              <a:rPr lang="en-US" dirty="0">
                <a:hlinkClick r:id="rId3"/>
              </a:rPr>
              <a:t>https://www.bbc.com/news/technology-48799045</a:t>
            </a:r>
            <a:endParaRPr lang="en-US" dirty="0"/>
          </a:p>
          <a:p>
            <a:r>
              <a:rPr lang="en-US" dirty="0"/>
              <a:t>The man who’s given machines the gift of imagination</a:t>
            </a:r>
            <a:br>
              <a:rPr lang="en-US" dirty="0"/>
            </a:br>
            <a:r>
              <a:rPr lang="en-US" dirty="0">
                <a:hlinkClick r:id="rId4"/>
              </a:rPr>
              <a:t>https://www.technologyreview.com/2018/02/21/145289/the-ganfather-the-man-whos-given-machines-the-gift-of-imagination/</a:t>
            </a:r>
            <a:endParaRPr lang="en-US" dirty="0"/>
          </a:p>
          <a:p>
            <a:r>
              <a:rPr lang="en-US" dirty="0"/>
              <a:t>Create fake landscape pictures, post these on Instagram, pretend these were taken in Singapore and let people wonder where it is.</a:t>
            </a:r>
            <a:br>
              <a:rPr lang="en-US" dirty="0"/>
            </a:br>
            <a:r>
              <a:rPr lang="en-US" dirty="0">
                <a:hlinkClick r:id="rId5"/>
              </a:rPr>
              <a:t>http://nvidia-research-mingyuliu.com/gaugan/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18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Could remove noise, with TransposeConv2d instead of FC?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discriminator strategy (train), with generator strategy fixed.</a:t>
            </a:r>
          </a:p>
          <a:p>
            <a:r>
              <a:rPr lang="en-GB" dirty="0"/>
              <a:t>Optimize generator strategy (train), with discriminator strategy fixed.</a:t>
            </a:r>
          </a:p>
          <a:p>
            <a:r>
              <a:rPr lang="en-GB" dirty="0"/>
              <a:t>Repeat until convergence on both players strategies</a:t>
            </a:r>
            <a:br>
              <a:rPr lang="en-GB" dirty="0"/>
            </a:br>
            <a:r>
              <a:rPr lang="en-GB" dirty="0"/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Nash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Equilibrium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game theory, a </a:t>
            </a:r>
            <a:r>
              <a:rPr lang="en-US" b="1" dirty="0">
                <a:solidFill>
                  <a:srgbClr val="00B050"/>
                </a:solidFill>
              </a:rPr>
              <a:t>Nash Equilibrium</a:t>
            </a:r>
            <a:r>
              <a:rPr lang="en-US" dirty="0"/>
              <a:t> is the most common way to define the endgame solution of a non-cooperative game involving </a:t>
            </a:r>
            <a:r>
              <a:rPr lang="en-US" b="1" dirty="0">
                <a:solidFill>
                  <a:srgbClr val="0070C0"/>
                </a:solidFill>
              </a:rPr>
              <a:t>two or more players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Nash equilibrium describes a situation where </a:t>
            </a:r>
            <a:r>
              <a:rPr lang="en-US" b="1" dirty="0">
                <a:solidFill>
                  <a:srgbClr val="7030A0"/>
                </a:solidFill>
              </a:rPr>
              <a:t>no player is interested to change its own strategy anymore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5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D06A36-B4C4-4F09-9056-FCD2BA0A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37073E-BD2C-F8C8-437D-02E92BB63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8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C4EE62F-8684-DF88-7725-FDB35474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0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6238B7-6C97-4452-BC99-C39DD6FEB23F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F9BD9A-7077-479B-B97E-38CACBCE6710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A0ACDE-BB4E-4777-EB74-E2CD1EB1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6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7210B-BFB1-46EC-9DF9-FBF69229561C}"/>
              </a:ext>
            </a:extLst>
          </p:cNvPr>
          <p:cNvSpPr/>
          <p:nvPr/>
        </p:nvSpPr>
        <p:spPr>
          <a:xfrm>
            <a:off x="8925169" y="5103446"/>
            <a:ext cx="1516185" cy="1524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F01DC9-7C97-48A9-90D1-2715A15450C8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C4F7DF-FE52-4638-86EA-95348F67A56A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2F4F6B-B342-4C51-95BF-361D8B73DD27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 (discriminator and generator are the two players)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2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#3 – Mode Collapse:</a:t>
            </a:r>
            <a:r>
              <a:rPr lang="en-GB" dirty="0"/>
              <a:t> Mode Collapse refers to situations where the generator has identified it can very easily fool the discriminator by producing the same image (with small variations) over and over again.</a:t>
            </a:r>
          </a:p>
          <a:p>
            <a:r>
              <a:rPr lang="en-GB" dirty="0"/>
              <a:t>This is considered a </a:t>
            </a:r>
            <a:r>
              <a:rPr lang="en-GB" b="1" dirty="0"/>
              <a:t>loss of generality</a:t>
            </a:r>
            <a:r>
              <a:rPr lang="en-GB" dirty="0"/>
              <a:t> for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5C114-263D-4AD1-9973-FC5468A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3" y="2089638"/>
            <a:ext cx="5738444" cy="4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18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</p:txBody>
      </p:sp>
    </p:spTree>
    <p:extLst>
      <p:ext uri="{BB962C8B-B14F-4D97-AF65-F5344CB8AC3E}">
        <p14:creationId xmlns:p14="http://schemas.microsoft.com/office/powerpoint/2010/main" val="37289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</a:t>
            </a:r>
            <a:r>
              <a:rPr lang="en-GB" b="1" dirty="0">
                <a:solidFill>
                  <a:schemeClr val="accent3"/>
                </a:solidFill>
              </a:rPr>
              <a:t>variational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autoencoders</a:t>
            </a:r>
            <a:r>
              <a:rPr lang="en-GB" dirty="0">
                <a:solidFill>
                  <a:schemeClr val="accent3"/>
                </a:solidFill>
              </a:rPr>
              <a:t> and why do </a:t>
            </a:r>
            <a:r>
              <a:rPr lang="en-GB" b="1" dirty="0">
                <a:solidFill>
                  <a:schemeClr val="accent3"/>
                </a:solidFill>
              </a:rPr>
              <a:t>noise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representations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of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latent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features</a:t>
            </a:r>
            <a:r>
              <a:rPr lang="en-GB" dirty="0">
                <a:solidFill>
                  <a:schemeClr val="accent3"/>
                </a:solidFill>
              </a:rPr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  <a:p>
            <a:r>
              <a:rPr lang="en-US" b="1" u="sng" dirty="0"/>
              <a:t>Especially true when generator is bad at making images!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74933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FE9AB9-2821-4FC7-939E-C8C51D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6D761-440D-4F97-8B4F-2704A7C96507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209A-ADF7-42F0-83E7-F49762BC6BCE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FB47A-80C1-4F47-9431-5DD9600C280C}"/>
              </a:ext>
            </a:extLst>
          </p:cNvPr>
          <p:cNvSpPr/>
          <p:nvPr/>
        </p:nvSpPr>
        <p:spPr>
          <a:xfrm>
            <a:off x="9997831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33B7-2772-4D1F-9E97-35450540E51A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4515-DC35-44D8-BA85-9603C389FB02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86CC-6630-4C16-9F9B-270BE0FDA776}"/>
              </a:ext>
            </a:extLst>
          </p:cNvPr>
          <p:cNvSpPr/>
          <p:nvPr/>
        </p:nvSpPr>
        <p:spPr>
          <a:xfrm>
            <a:off x="7291754" y="4595446"/>
            <a:ext cx="3022601" cy="292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3F31-4CB3-4B3D-8BF3-69021592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047EA-C738-4D6F-BA23-330685507DB8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DB94-1495-4751-B89F-C46BAC76DB25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2E17-F97B-4157-B1ED-067E4180AF33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5925F-96F5-4E04-8EEA-D538047473D3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48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3"/>
          <a:stretch/>
        </p:blipFill>
        <p:spPr>
          <a:xfrm>
            <a:off x="6232279" y="1825624"/>
            <a:ext cx="5811229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FC370-CFAA-4C19-A22D-666287CA0288}"/>
              </a:ext>
            </a:extLst>
          </p:cNvPr>
          <p:cNvSpPr txBox="1"/>
          <p:nvPr/>
        </p:nvSpPr>
        <p:spPr>
          <a:xfrm>
            <a:off x="5788186" y="6213231"/>
            <a:ext cx="623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solve this optimization problem?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08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is then simply defined as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4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6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/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transport strategies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1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dirty="0"/>
                  <a:t> (of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) if its derivative is bounded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which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discriminator D will not be able to tell apart the fake samples from the real ones,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65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12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76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55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/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𝑳𝒊</m:t>
                    </m:r>
                    <m:sSub>
                      <m:sSubPr>
                        <m:ctrlP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 functions in the world</a:t>
                </a:r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372136A-E5D6-4DC7-B1A0-19BE1CC4498C}"/>
              </a:ext>
            </a:extLst>
          </p:cNvPr>
          <p:cNvSpPr/>
          <p:nvPr/>
        </p:nvSpPr>
        <p:spPr>
          <a:xfrm>
            <a:off x="3062441" y="5569338"/>
            <a:ext cx="1134421" cy="83927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If we replace f with a Neural Network of some sort, then we could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3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80673-E9AD-4799-9A07-60CDE18E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29333" r="59936" b="19385"/>
          <a:stretch/>
        </p:blipFill>
        <p:spPr>
          <a:xfrm>
            <a:off x="226959" y="1825625"/>
            <a:ext cx="11738082" cy="4923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131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126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10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08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Or just use clipping with a small value,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say 0.01, on weights</a:t>
                </a:r>
                <a:r>
                  <a:rPr lang="en-GB" dirty="0">
                    <a:solidFill>
                      <a:srgbClr val="7030A0"/>
                    </a:solidFill>
                  </a:rPr>
                  <a:t>! (Could be dangerous!)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1069"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1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): </a:t>
                </a:r>
                <a:r>
                  <a:rPr lang="en-US" dirty="0"/>
                  <a:t>In Wasserstein GANs, we do not use a </a:t>
                </a:r>
                <a:r>
                  <a:rPr lang="en-US" b="1" dirty="0"/>
                  <a:t>discriminator</a:t>
                </a:r>
                <a:r>
                  <a:rPr lang="en-US" dirty="0"/>
                  <a:t> neural network D.</a:t>
                </a:r>
              </a:p>
              <a:p>
                <a:pPr marL="0" indent="0">
                  <a:buNone/>
                </a:pPr>
                <a:r>
                  <a:rPr lang="en-US" dirty="0"/>
                  <a:t>Instead, we use a 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 </a:t>
                </a:r>
                <a:r>
                  <a:rPr lang="en-US" dirty="0"/>
                  <a:t>neural network.</a:t>
                </a:r>
              </a:p>
              <a:p>
                <a:pPr marL="0" indent="0">
                  <a:buNone/>
                </a:pPr>
                <a:r>
                  <a:rPr lang="en-US" dirty="0"/>
                  <a:t>And by sheer coincidence (is it?), it just happens to be the Neural Network modelling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1CC2D-DBF7-4561-8AA1-8119E4D54A3E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242CF-16BB-43F9-94E7-0B78306D74E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C7ECED-8A0A-4E3A-B57A-FCE46C004E1A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F4AA7-366D-4903-8954-7E008D2EF19A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C5561-C871-470B-ACBB-088FBDDA74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7D926-4DB6-4AD9-B62F-919DE12AB7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31730-211D-47C3-B8F5-3E823933C55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F27F3A-8270-48C1-A8A0-C20F3E495BBC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B86757-FEF4-4275-9E59-F5772D203B0E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96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2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≥2,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𝑒𝑣𝑒𝑛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48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generator is to bring the Wasserstein distance to 0.</a:t>
                </a: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𝑚𝑖𝑛𝑖𝑏𝑎𝑡𝑐h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Because f is fixed and has no influence in the minimization for G, </a:t>
                </a:r>
                <a:r>
                  <a:rPr lang="en-GB" dirty="0"/>
                  <a:t>this minimization problem simply becomes (it is then the loss function for G):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7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Ok, what the hell is going on?!</a:t>
                </a:r>
              </a:p>
              <a:p>
                <a:r>
                  <a:rPr lang="en-GB" dirty="0"/>
                  <a:t>Keep both Neural Networks structures as in vanilla GANs.</a:t>
                </a:r>
              </a:p>
              <a:p>
                <a:r>
                  <a:rPr lang="en-GB" dirty="0"/>
                  <a:t>Rename the </a:t>
                </a:r>
                <a:r>
                  <a:rPr lang="en-GB" b="1" dirty="0"/>
                  <a:t>discriminator</a:t>
                </a:r>
                <a:r>
                  <a:rPr lang="en-GB" dirty="0"/>
                  <a:t> as a </a:t>
                </a:r>
                <a:r>
                  <a:rPr lang="en-GB" b="1" dirty="0"/>
                  <a:t>critic</a:t>
                </a:r>
                <a:r>
                  <a:rPr lang="en-GB" dirty="0"/>
                  <a:t>, it should only output a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(no longer a binary classification)</a:t>
                </a:r>
              </a:p>
              <a:p>
                <a:r>
                  <a:rPr lang="en-GB" dirty="0"/>
                  <a:t>Instead, the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carries an information about how the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was judged by the critic</a:t>
                </a:r>
                <a:br>
                  <a:rPr lang="en-GB" dirty="0"/>
                </a:br>
                <a:r>
                  <a:rPr lang="en-GB" dirty="0"/>
                  <a:t>(i.e. good/bad fake sample).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6886D9-8B37-437B-8DDF-E390654F23FF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05A98-F5EF-424D-8FC7-0930368A2C4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468F9-512E-4A3A-BDAF-36FAF160EE44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AE899-82FD-45B7-984D-203CB24CFA65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8D765-0C0B-4118-B9FC-194B23D2C9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6D913-22FA-42E7-ADEB-19B6586EE66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F2F70-0D13-4E4F-B90B-B24A8BBCECF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94C151-42B7-4F14-A01D-FAAC2F87537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07C856-70EF-4EBA-AF09-99DFAA710729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774C-4284-4581-9E63-3E8A8D9A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This information is more useful in training the generator, as it provides a soft feedback, as opposed to a 0/1 score before.</a:t>
            </a:r>
          </a:p>
          <a:p>
            <a:r>
              <a:rPr lang="en-US" dirty="0"/>
              <a:t>This helps to train a good generator!</a:t>
            </a:r>
          </a:p>
          <a:p>
            <a:r>
              <a:rPr lang="en-US" b="1" dirty="0"/>
              <a:t>Bonus: </a:t>
            </a:r>
            <a:r>
              <a:rPr lang="en-US" dirty="0"/>
              <a:t>all the loss functions are easy to compute, as they are simply mean values of the critic decisions over real/fake samples!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3B361-7D20-4455-BF44-8709B7BE50E0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58609A-7012-4663-A6F5-FED29EFF9BA9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C3038-08FB-4B93-B0B3-FDACD64CC24C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34A3A-051C-4462-90E4-C6E2A77E306E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22A7B-A718-4A25-B52A-99AB057823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76F09-D9B1-48BB-B2B9-C3871D9E1F9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3196BE-33E5-4C29-8D77-06268B6EC0B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D80443-FC44-4D28-9044-134D3747E858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B2A05-83CE-41CA-B9BD-1A2FA9C0DE9F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3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EBB0F-79A5-4DEB-92A6-4598F83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1" t="36718" r="69808" b="30872"/>
          <a:stretch/>
        </p:blipFill>
        <p:spPr>
          <a:xfrm>
            <a:off x="6086181" y="3778318"/>
            <a:ext cx="6050022" cy="27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0E3DC-2EE7-46E3-96F4-571D91B22009}"/>
              </a:ext>
            </a:extLst>
          </p:cNvPr>
          <p:cNvSpPr txBox="1"/>
          <p:nvPr/>
        </p:nvSpPr>
        <p:spPr>
          <a:xfrm>
            <a:off x="6347181" y="2093518"/>
            <a:ext cx="566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Datasets and </a:t>
            </a:r>
            <a:r>
              <a:rPr lang="en-US" sz="2400" dirty="0" err="1"/>
              <a:t>dataloaders</a:t>
            </a:r>
            <a:r>
              <a:rPr lang="en-US" sz="2400" dirty="0"/>
              <a:t> do not change.</a:t>
            </a:r>
          </a:p>
          <a:p>
            <a:r>
              <a:rPr lang="en-US" sz="2400" dirty="0"/>
              <a:t>Networks do not change; we simply rename the discriminator by convention and remove its final sigmoid layer.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3ABF-8804-497C-86C9-493CEB571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28513" r="70000" b="9949"/>
          <a:stretch/>
        </p:blipFill>
        <p:spPr>
          <a:xfrm>
            <a:off x="55797" y="1521374"/>
            <a:ext cx="6030384" cy="5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4229-6703-4E61-8316-C26B786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</a:t>
            </a:r>
          </a:p>
          <a:p>
            <a:r>
              <a:rPr lang="en-US" dirty="0"/>
              <a:t>Draw N (mini-batch size) samples from the dataset X, which will be fed to critic later on.</a:t>
            </a:r>
          </a:p>
          <a:p>
            <a:r>
              <a:rPr lang="en-US" dirty="0"/>
              <a:t>Flatten images (FC layers!)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1640C-336D-44C5-ADD7-4BF7F2CA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539" r="73013" b="53641"/>
          <a:stretch/>
        </p:blipFill>
        <p:spPr>
          <a:xfrm>
            <a:off x="2610336" y="4657968"/>
            <a:ext cx="7416801" cy="20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critic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for f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critic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for f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gradient penalty and add to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f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729A-B5E1-4F44-A6B2-752806DF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26256" r="56923" b="7692"/>
          <a:stretch/>
        </p:blipFill>
        <p:spPr>
          <a:xfrm>
            <a:off x="1521069" y="1414579"/>
            <a:ext cx="9149862" cy="5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generator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critic f, get critic scores for these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B38-99F9-4AEA-B879-6A7ABAA5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23589" r="70321" b="45436"/>
          <a:stretch/>
        </p:blipFill>
        <p:spPr>
          <a:xfrm>
            <a:off x="1227015" y="2008552"/>
            <a:ext cx="9558365" cy="4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499E-61B5-4D8C-91DE-DB4E0D2A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1" t="44923" r="61474" b="10564"/>
          <a:stretch/>
        </p:blipFill>
        <p:spPr>
          <a:xfrm>
            <a:off x="2001715" y="2993291"/>
            <a:ext cx="8188569" cy="3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endParaRPr lang="en-US" dirty="0"/>
          </a:p>
          <a:p>
            <a:r>
              <a:rPr lang="en-US" dirty="0"/>
              <a:t>Convergence seems to be happening on the losses.</a:t>
            </a:r>
          </a:p>
          <a:p>
            <a:endParaRPr lang="en-US" dirty="0"/>
          </a:p>
          <a:p>
            <a:r>
              <a:rPr lang="en-US" dirty="0"/>
              <a:t>(A few more iterations would have probably been good?).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AA8D6-E05B-4F58-BB93-18510B6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949" r="71090" b="25948"/>
          <a:stretch/>
        </p:blipFill>
        <p:spPr>
          <a:xfrm>
            <a:off x="6172202" y="1690688"/>
            <a:ext cx="5905849" cy="3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BB25-2AF4-4817-9AA1-F17F44C1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t="28307" r="67179" b="22256"/>
          <a:stretch/>
        </p:blipFill>
        <p:spPr>
          <a:xfrm>
            <a:off x="1969477" y="1547445"/>
            <a:ext cx="8253046" cy="51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Let us check if our generator G has been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Overall, plausible images!</a:t>
            </a:r>
          </a:p>
          <a:p>
            <a:endParaRPr lang="en-US" dirty="0"/>
          </a:p>
          <a:p>
            <a:r>
              <a:rPr lang="en-US" dirty="0"/>
              <a:t>As before, could remove noise and improve the quality of images, with TransposeConv2d instead of FC!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D9512-FDD4-475A-8E5B-6A3251B8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5897" r="67628" b="11180"/>
          <a:stretch/>
        </p:blipFill>
        <p:spPr>
          <a:xfrm>
            <a:off x="6172201" y="1690688"/>
            <a:ext cx="5994675" cy="4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07FBD-5508-4FF9-A632-8672822C4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8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  <a:p>
            <a:pPr fontAlgn="base"/>
            <a:r>
              <a:rPr lang="en-US" b="1" dirty="0"/>
              <a:t>Generating high-resolution images is challenging for GANs, because the generator must learn how to produce both large structure and fine details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35C2-F211-45E5-B04F-E70C0792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71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3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  <a:p>
            <a:pPr fontAlgn="base"/>
            <a:r>
              <a:rPr lang="en-US" dirty="0"/>
              <a:t>How to disentangle features/properties in images and add controls for these properties to the generator model?</a:t>
            </a:r>
          </a:p>
          <a:p>
            <a:pPr fontAlgn="base"/>
            <a:endParaRPr lang="en-US" dirty="0"/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06522CB-A40A-44B0-AAA3-90CDCB57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62" y="407963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98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Limits of Vanilla/Wasserstein GANs</a:t>
            </a:r>
          </a:p>
          <a:p>
            <a:endParaRPr lang="en-US" dirty="0"/>
          </a:p>
          <a:p>
            <a:r>
              <a:rPr lang="en-US" b="1" dirty="0"/>
              <a:t>Issue#1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Progressive GANs</a:t>
            </a:r>
          </a:p>
          <a:p>
            <a:pPr lvl="1"/>
            <a:r>
              <a:rPr lang="en-US" dirty="0"/>
              <a:t>key ideas, procedure, practical implementation</a:t>
            </a:r>
          </a:p>
          <a:p>
            <a:r>
              <a:rPr lang="en-US" b="1" dirty="0"/>
              <a:t>Issue #2 </a:t>
            </a:r>
            <a:r>
              <a:rPr lang="en-US" b="1" dirty="0">
                <a:sym typeface="Wingdings" panose="05000000000000000000" pitchFamily="2" charset="2"/>
              </a:rPr>
              <a:t> Conditional and </a:t>
            </a:r>
            <a:r>
              <a:rPr lang="en-US" b="1" dirty="0"/>
              <a:t>Style GANs</a:t>
            </a:r>
          </a:p>
          <a:p>
            <a:pPr lvl="1"/>
            <a:r>
              <a:rPr lang="en-US" dirty="0"/>
              <a:t>key ideas, procedure, practical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9783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Issue #1: </a:t>
            </a:r>
            <a:r>
              <a:rPr lang="en-US" dirty="0"/>
              <a:t>Generating high-resolution images is challenging for GANs, because the generator must learn how to produce both large structure and fine details at the same time.</a:t>
            </a:r>
          </a:p>
          <a:p>
            <a:pPr fontAlgn="base"/>
            <a:r>
              <a:rPr lang="en-US" b="1" dirty="0"/>
              <a:t>Core idea: </a:t>
            </a:r>
            <a:r>
              <a:rPr lang="en-US" dirty="0"/>
              <a:t>Novel GAN approach to generate large high-quality images, by incrementally increasing the sizes of the models during training.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E4EA079D-7244-4C8B-A0CF-846F31E7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18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FDAD7-8AED-45C0-9737-8F0BD453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5" y="262072"/>
            <a:ext cx="8149492" cy="646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56DAA-0BA5-4B7D-8AF5-6E8F94E44A23}"/>
              </a:ext>
            </a:extLst>
          </p:cNvPr>
          <p:cNvSpPr txBox="1"/>
          <p:nvPr/>
        </p:nvSpPr>
        <p:spPr>
          <a:xfrm>
            <a:off x="8373207" y="1140213"/>
            <a:ext cx="3595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sz="2000" dirty="0"/>
              <a:t>CNN layers were progressively learning to recognize finer and finer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 from early layers detecting basic patterns like edges, corners, colors…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deeper layers recognizing more advanced patterns (eyes, noses, mouths, etc.)…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the training progress was gradual: early layers would train on the first iterations, and progressively the training would “propagate” to deeper layers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4096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54ADD9-EB86-436B-A5FD-CF1C0418F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91494"/>
              </p:ext>
            </p:extLst>
          </p:nvPr>
        </p:nvGraphicFramePr>
        <p:xfrm>
          <a:off x="-328246" y="214924"/>
          <a:ext cx="10003692" cy="66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30DD7A-89C4-4F14-AE07-C8E6323FB199}"/>
              </a:ext>
            </a:extLst>
          </p:cNvPr>
          <p:cNvSpPr txBox="1"/>
          <p:nvPr/>
        </p:nvSpPr>
        <p:spPr>
          <a:xfrm>
            <a:off x="8373207" y="1489748"/>
            <a:ext cx="3595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Core idea being the progressive GANs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will basically attempt to reproduce the same thing, by training successive “mutations”/”versions” of the generator, with increasing output sizes 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Reusing the previous “mutations”/”versions” of the generator for the next one.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0120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Progressive Growing GAN involves using a generator and discriminator model with the same general structure and starting with very small images.</a:t>
            </a:r>
          </a:p>
          <a:p>
            <a:pPr fontAlgn="base"/>
            <a:r>
              <a:rPr lang="en-US" dirty="0"/>
              <a:t>During training, new blocks of convolutional layers are systematically added to both the generator model and the discriminator models.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4098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2C5A4EEB-96A7-4829-8628-32EBA4E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6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Phasing: </a:t>
                </a:r>
                <a:r>
                  <a:rPr lang="en-US" dirty="0">
                    <a:solidFill>
                      <a:schemeClr val="bg1"/>
                    </a:solidFill>
                  </a:rPr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93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5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02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Resolution increment: </a:t>
                </a:r>
                <a:r>
                  <a:rPr lang="en-US" dirty="0"/>
                  <a:t>double resolution at each step.</a:t>
                </a:r>
              </a:p>
              <a:p>
                <a:r>
                  <a:rPr lang="en-US" b="1" dirty="0"/>
                  <a:t>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progressively increase from 0 to 1.</a:t>
                </a:r>
              </a:p>
              <a:p>
                <a:r>
                  <a:rPr lang="en-US" dirty="0"/>
                  <a:t>All layers remain trainable.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  <a:blipFill>
                <a:blip r:embed="rId3"/>
                <a:stretch>
                  <a:fillRect l="-2118" t="-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46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Phasing: </a:t>
            </a:r>
            <a:r>
              <a:rPr lang="en-US" dirty="0">
                <a:solidFill>
                  <a:schemeClr val="bg1"/>
                </a:solidFill>
              </a:rPr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1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97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A667-AC63-4031-BA5C-02C103C1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0751" cy="31001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output of the new 32×32 block of layers is also </a:t>
            </a:r>
            <a:r>
              <a:rPr lang="en-US" dirty="0" err="1"/>
              <a:t>downsampled</a:t>
            </a:r>
            <a:r>
              <a:rPr lang="en-US" dirty="0"/>
              <a:t> using average pooling so that it can be used as input to the existing 16×16 block.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3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output of the new 32×32 block of layers is also </a:t>
                </a:r>
                <a:r>
                  <a:rPr lang="en-US" dirty="0" err="1"/>
                  <a:t>downsampled</a:t>
                </a:r>
                <a:r>
                  <a:rPr lang="en-US" dirty="0"/>
                  <a:t> using average pooling so that it can be used as input to the existing 16×16 block.</a:t>
                </a:r>
              </a:p>
              <a:p>
                <a:r>
                  <a:rPr lang="en-US" dirty="0"/>
                  <a:t>Double resolution size at each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progressively increases from 0 to 1. All layers remain trainable.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  <a:blipFill>
                <a:blip r:embed="rId2"/>
                <a:stretch>
                  <a:fillRect l="-1554" t="-2947" r="-2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11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C3E21-AC9F-427B-88F6-7EB1EBA1E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80E48-84C4-4EF1-B0E6-72BB850D3569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038265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58A42-BE26-4A36-9F9E-5957EC0BB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79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celebrity HQ GANs: outputs 1024x1024 images…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3B88-3E72-48A7-8AE8-3971D81DE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504B3-7EDF-4C77-A41D-48F2360A4D3E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87537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89877"/>
            <a:ext cx="10515600" cy="1325563"/>
          </a:xfrm>
        </p:spPr>
        <p:txBody>
          <a:bodyPr/>
          <a:lstStyle/>
          <a:p>
            <a:r>
              <a:rPr lang="en-US" dirty="0"/>
              <a:t>And they are quite realistic 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Result: 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</a:t>
            </a:r>
            <a:r>
              <a:rPr lang="en-US" dirty="0" err="1"/>
              <a:t>celebrityHQ</a:t>
            </a:r>
            <a:r>
              <a:rPr lang="en-US" dirty="0"/>
              <a:t> GANs: outputs 1024x1024 images. And…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hotorealistic Generated Faces using Progressive Growing GAN">
            <a:extLst>
              <a:ext uri="{FF2B5EF4-FFF2-40B4-BE49-F238E27FC236}">
                <a16:creationId xmlns:a16="http://schemas.microsoft.com/office/drawing/2014/main" id="{F4DDEBD0-47CD-4F0C-ABA8-F238F4B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08" y="2067902"/>
            <a:ext cx="3931138" cy="20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166708" y="4262873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2F624-B77D-4FCA-A87B-894A35D1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2718" r="64038" b="17949"/>
          <a:stretch/>
        </p:blipFill>
        <p:spPr>
          <a:xfrm>
            <a:off x="523627" y="1362503"/>
            <a:ext cx="5516736" cy="529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CFBCA-BEDD-4BE0-AAD2-9CD37CBA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2718" r="64231" b="16340"/>
          <a:stretch/>
        </p:blipFill>
        <p:spPr>
          <a:xfrm>
            <a:off x="6579632" y="1362503"/>
            <a:ext cx="5299756" cy="52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6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B90-3F5C-439D-B722-587D9411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b="1" i="1" dirty="0"/>
              <a:t>[PGGAN] </a:t>
            </a:r>
            <a:r>
              <a:rPr lang="en-US" dirty="0" err="1"/>
              <a:t>Karras</a:t>
            </a:r>
            <a:r>
              <a:rPr lang="en-US" dirty="0"/>
              <a:t>, T., </a:t>
            </a:r>
            <a:r>
              <a:rPr lang="en-US" dirty="0" err="1"/>
              <a:t>Aila</a:t>
            </a:r>
            <a:r>
              <a:rPr lang="en-US" dirty="0"/>
              <a:t>, T., Laine, S., &amp; </a:t>
            </a:r>
            <a:r>
              <a:rPr lang="en-US" dirty="0" err="1"/>
              <a:t>Lehtinen</a:t>
            </a:r>
            <a:r>
              <a:rPr lang="en-US" dirty="0"/>
              <a:t>, J. (2017). 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variation.</a:t>
            </a:r>
          </a:p>
          <a:p>
            <a:r>
              <a:rPr lang="en-US" dirty="0"/>
              <a:t>Paper </a:t>
            </a:r>
            <a:r>
              <a:rPr lang="en-US" b="1" i="1" dirty="0"/>
              <a:t>[PGGAN]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https://arxiv.org/pdf/1710.10196.pdf</a:t>
            </a:r>
            <a:endParaRPr lang="en-US" dirty="0"/>
          </a:p>
          <a:p>
            <a:r>
              <a:rPr lang="en-US" dirty="0"/>
              <a:t>Demo code and pre-trained models: </a:t>
            </a:r>
            <a:r>
              <a:rPr lang="fr-FR" dirty="0">
                <a:hlinkClick r:id="rId3"/>
              </a:rPr>
              <a:t>https://pytorch.org/hub/facebookresearch_pytorch-gan-zoo_pgan/</a:t>
            </a:r>
            <a:br>
              <a:rPr lang="fr-FR" dirty="0"/>
            </a:br>
            <a:r>
              <a:rPr lang="fr-FR" dirty="0">
                <a:hlinkClick r:id="rId4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5"/>
              </a:rPr>
              <a:t>https://www.youtube.com/watch?time_continue=4&amp;v=G06dEcZ-QTg&amp;feature=emb_logo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327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a note on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5128-8137-4395-855E-ECA0B3C5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3" t="34872" r="59808" b="6461"/>
          <a:stretch/>
        </p:blipFill>
        <p:spPr>
          <a:xfrm>
            <a:off x="1508368" y="1375506"/>
            <a:ext cx="8299940" cy="472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E52A1-C6EC-48EB-B883-C086B7C25D48}"/>
              </a:ext>
            </a:extLst>
          </p:cNvPr>
          <p:cNvSpPr txBox="1"/>
          <p:nvPr/>
        </p:nvSpPr>
        <p:spPr>
          <a:xfrm>
            <a:off x="1680308" y="6104159"/>
            <a:ext cx="80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</p:spTree>
    <p:extLst>
      <p:ext uri="{BB962C8B-B14F-4D97-AF65-F5344CB8AC3E}">
        <p14:creationId xmlns:p14="http://schemas.microsoft.com/office/powerpoint/2010/main" val="33311927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536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F841-9C97-49CA-A0F7-BBF691E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9" y="1471209"/>
            <a:ext cx="11571664" cy="5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D4EA-E3C9-4D16-A581-8F58CF92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core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09CC-68A3-483D-B7FC-3CFC62A9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0415"/>
          </a:xfrm>
        </p:spPr>
        <p:txBody>
          <a:bodyPr>
            <a:normAutofit/>
          </a:bodyPr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pPr marL="0" indent="0">
              <a:buNone/>
            </a:pPr>
            <a:r>
              <a:rPr lang="en-US" b="1" dirty="0"/>
              <a:t>Style GANs </a:t>
            </a:r>
            <a:r>
              <a:rPr lang="en-US" b="1" i="1" dirty="0"/>
              <a:t>[</a:t>
            </a:r>
            <a:r>
              <a:rPr lang="en-US" b="1" i="1" dirty="0" err="1"/>
              <a:t>StyleGAN</a:t>
            </a:r>
            <a:r>
              <a:rPr lang="en-US" b="1" i="1" dirty="0"/>
              <a:t>]</a:t>
            </a:r>
            <a:r>
              <a:rPr lang="en-US" b="1" dirty="0"/>
              <a:t>: PGGAN++</a:t>
            </a:r>
          </a:p>
          <a:p>
            <a:pPr fontAlgn="base"/>
            <a:r>
              <a:rPr lang="en-US" dirty="0"/>
              <a:t>Core idea: Reuse PGGAN, but change the architecture of generator to introduce control over the style of generated images at different levels of detail, from high-level features such as background and foreground, to fine-grained details of objects or subjects.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E1723-952C-4F78-A02A-FF66B67C1DEF}"/>
              </a:ext>
            </a:extLst>
          </p:cNvPr>
          <p:cNvSpPr txBox="1"/>
          <p:nvPr/>
        </p:nvSpPr>
        <p:spPr>
          <a:xfrm>
            <a:off x="6096000" y="6169709"/>
            <a:ext cx="60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 (2019). A style-based generator architecture for generative adversarial networks. </a:t>
            </a:r>
          </a:p>
        </p:txBody>
      </p:sp>
      <p:pic>
        <p:nvPicPr>
          <p:cNvPr id="7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22C2BFEA-D2BB-422F-A2F5-6E7E6509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1900D996-0DEC-469F-A67D-3E7E787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862C-1EE7-446F-971F-1C381604A484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D87B0-511E-4EF2-BDCD-BFF3413BA9CC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CC1A6-DD82-4062-9AE9-213AF12E2397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28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28497260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</p:spTree>
    <p:extLst>
      <p:ext uri="{BB962C8B-B14F-4D97-AF65-F5344CB8AC3E}">
        <p14:creationId xmlns:p14="http://schemas.microsoft.com/office/powerpoint/2010/main" val="7007819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</p:txBody>
      </p:sp>
    </p:spTree>
    <p:extLst>
      <p:ext uri="{BB962C8B-B14F-4D97-AF65-F5344CB8AC3E}">
        <p14:creationId xmlns:p14="http://schemas.microsoft.com/office/powerpoint/2010/main" val="1048397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  <a:p>
            <a:r>
              <a:rPr lang="en-US" b="1" dirty="0"/>
              <a:t>Noise introduction: </a:t>
            </a:r>
            <a:r>
              <a:rPr lang="en-US" dirty="0"/>
              <a:t>per-block incorporation of style vector and noise allows each block to localize both the interpretation of style and induce random variation to a given level of detail.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75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6470</TotalTime>
  <Words>7608</Words>
  <Application>Microsoft Office PowerPoint</Application>
  <PresentationFormat>Widescreen</PresentationFormat>
  <Paragraphs>717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50.039 Theory and Practice of Deep Learning W10-S3 Generative Models in Deep Learning</vt:lpstr>
      <vt:lpstr>About this week (Week 10)</vt:lpstr>
      <vt:lpstr>About this week (Week 10)</vt:lpstr>
      <vt:lpstr>Outline</vt:lpstr>
      <vt:lpstr>Outline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WGAN training visuals</vt:lpstr>
      <vt:lpstr>WGAN training visuals</vt:lpstr>
      <vt:lpstr>WGAN training visuals</vt:lpstr>
      <vt:lpstr>Limits of vanilla/Wasserstein GANs</vt:lpstr>
      <vt:lpstr>Limits of vanilla/Wasserstein GANs</vt:lpstr>
      <vt:lpstr>Limits of vanilla/Wasserstein GANs</vt:lpstr>
      <vt:lpstr>Limits of vanilla/Wasserstein GANs</vt:lpstr>
      <vt:lpstr>In this lecture</vt:lpstr>
      <vt:lpstr>Progressive GANs: core idea</vt:lpstr>
      <vt:lpstr>PowerPoint Presentation</vt:lpstr>
      <vt:lpstr>PowerPoint Presentation</vt:lpstr>
      <vt:lpstr>Progressive GANs: core idea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result comparison</vt:lpstr>
      <vt:lpstr>Progressive GANs: result comparison</vt:lpstr>
      <vt:lpstr>Progressive GANs: result comparison</vt:lpstr>
      <vt:lpstr>And they are quite realistic (!)</vt:lpstr>
      <vt:lpstr>Progressive GANs: useful links</vt:lpstr>
      <vt:lpstr>Progressive GANs: a note on training time</vt:lpstr>
      <vt:lpstr>Conditional GANs</vt:lpstr>
      <vt:lpstr>Conditional GANs</vt:lpstr>
      <vt:lpstr>Style GANs: core idea</vt:lpstr>
      <vt:lpstr>Style GAN: implementation details</vt:lpstr>
      <vt:lpstr>Style GAN: implementation details</vt:lpstr>
      <vt:lpstr>Style GAN: implementation details</vt:lpstr>
      <vt:lpstr>Style GAN: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results</vt:lpstr>
      <vt:lpstr>Style GANs: useful links</vt:lpstr>
      <vt:lpstr>CycleGAN</vt:lpstr>
      <vt:lpstr>GANs and ethics</vt:lpstr>
      <vt:lpstr>GANs and ethics</vt:lpstr>
      <vt:lpstr>GANs and ethics</vt:lpstr>
      <vt:lpstr>GANs and ethics</vt:lpstr>
      <vt:lpstr>What about diffusion models?!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250</cp:revision>
  <dcterms:created xsi:type="dcterms:W3CDTF">2021-03-10T09:35:15Z</dcterms:created>
  <dcterms:modified xsi:type="dcterms:W3CDTF">2023-03-23T12:27:00Z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2022-10-31T05:39:08Z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117191e4-d3ee-471d-97c0-84024423db9f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